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94" r:id="rId3"/>
    <p:sldId id="654" r:id="rId4"/>
    <p:sldId id="649" r:id="rId5"/>
    <p:sldId id="647" r:id="rId6"/>
    <p:sldId id="646" r:id="rId7"/>
    <p:sldId id="645" r:id="rId8"/>
    <p:sldId id="397" r:id="rId9"/>
  </p:sldIdLst>
  <p:sldSz cx="6858000" cy="12192000"/>
  <p:notesSz cx="7103745" cy="10234295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39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70" y="1431824"/>
            <a:ext cx="6872756" cy="3865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71479" y="929950"/>
            <a:ext cx="5915025" cy="1033215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1479" y="929950"/>
            <a:ext cx="5915025" cy="23565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79" y="3526395"/>
            <a:ext cx="291465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1854" y="3526395"/>
            <a:ext cx="291465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1397" y="917788"/>
            <a:ext cx="5915188" cy="235438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1397" y="3440341"/>
            <a:ext cx="2904384" cy="1471488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397" y="5009929"/>
            <a:ext cx="2904384" cy="6264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68899" y="3440341"/>
            <a:ext cx="2917686" cy="1471488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68899" y="5009929"/>
            <a:ext cx="2917686" cy="6264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1425" y="914663"/>
            <a:ext cx="5915025" cy="23565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1479" y="1285550"/>
            <a:ext cx="2343009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14641" y="1285552"/>
            <a:ext cx="3471863" cy="960684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1479" y="4130350"/>
            <a:ext cx="2343009" cy="6776156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47" y="929950"/>
            <a:ext cx="1478756" cy="1033215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79" y="929950"/>
            <a:ext cx="4350544" cy="1033215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hyperlink" Target="https://www.bkipc.com" TargetMode="Externa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6586" y="301962"/>
            <a:ext cx="6858490" cy="547002"/>
          </a:xfrm>
          <a:prstGeom prst="rect">
            <a:avLst/>
          </a:prstGeom>
          <a:solidFill>
            <a:srgbClr val="1E7D5C">
              <a:alpha val="100000"/>
            </a:srgbClr>
          </a:solidFill>
        </p:spPr>
        <p:txBody>
          <a:bodyPr wrap="square" rtlCol="0">
            <a:noAutofit/>
          </a:bodyPr>
          <a:p>
            <a:pPr algn="l" defTabSz="685800">
              <a:lnSpc>
                <a:spcPct val="90000"/>
              </a:lnSpc>
            </a:pPr>
            <a:endParaRPr lang="zh-CN" altLang="en-US" sz="1200">
              <a:solidFill>
                <a:srgbClr val="1E7D5C"/>
              </a:solidFill>
              <a:sym typeface="+mn-ea"/>
            </a:endParaRPr>
          </a:p>
        </p:txBody>
      </p:sp>
      <p:cxnSp>
        <p:nvCxnSpPr>
          <p:cNvPr id="16" name="直接连接符 15"/>
          <p:cNvCxnSpPr/>
          <p:nvPr userDrawn="1"/>
        </p:nvCxnSpPr>
        <p:spPr>
          <a:xfrm>
            <a:off x="-10583" y="11810382"/>
            <a:ext cx="6869105" cy="1"/>
          </a:xfrm>
          <a:prstGeom prst="line">
            <a:avLst/>
          </a:prstGeom>
          <a:ln w="12700" cap="flat" cmpd="sng" algn="ctr">
            <a:solidFill>
              <a:srgbClr val="979797">
                <a:alpha val="25000"/>
              </a:srgb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 userDrawn="1"/>
        </p:nvGrpSpPr>
        <p:grpSpPr>
          <a:xfrm>
            <a:off x="0" y="260350"/>
            <a:ext cx="2054225" cy="588645"/>
            <a:chOff x="0" y="410"/>
            <a:chExt cx="3235" cy="927"/>
          </a:xfrm>
        </p:grpSpPr>
        <p:sp>
          <p:nvSpPr>
            <p:cNvPr id="3" name="文本框 2"/>
            <p:cNvSpPr txBox="1"/>
            <p:nvPr userDrawn="1">
              <p:custDataLst>
                <p:tags r:id="rId12"/>
              </p:custDataLst>
            </p:nvPr>
          </p:nvSpPr>
          <p:spPr>
            <a:xfrm>
              <a:off x="0" y="475"/>
              <a:ext cx="3235" cy="862"/>
            </a:xfrm>
            <a:prstGeom prst="rect">
              <a:avLst/>
            </a:prstGeom>
          </p:spPr>
          <p:txBody>
            <a:bodyPr wrap="square" rtlCol="0">
              <a:noAutofit/>
            </a:bodyPr>
            <a:p>
              <a:r>
                <a:rPr lang="zh-CN" altLang="en-US" sz="2600" b="1">
                  <a:solidFill>
                    <a:srgbClr val="FFFFFF"/>
                  </a:solidFill>
                  <a:latin typeface="思源黑体 Medium" charset="0"/>
                  <a:ea typeface="思源黑体 Medium" charset="0"/>
                  <a:cs typeface="思源黑体 Medium" charset="0"/>
                </a:rPr>
                <a:t>倍控</a:t>
              </a:r>
              <a:r>
                <a:rPr lang="en-US" altLang="zh-CN" sz="2600" b="1">
                  <a:solidFill>
                    <a:srgbClr val="FFFFFF"/>
                  </a:solidFill>
                  <a:latin typeface="思源黑体 Medium" charset="0"/>
                  <a:ea typeface="思源黑体 Medium" charset="0"/>
                  <a:cs typeface="思源黑体 Medium" charset="0"/>
                </a:rPr>
                <a:t>BKHD</a:t>
              </a:r>
              <a:endParaRPr lang="en-US" altLang="zh-CN" sz="2600" b="1">
                <a:solidFill>
                  <a:srgbClr val="FFFFFF"/>
                </a:solidFill>
                <a:latin typeface="思源黑体 Medium" charset="0"/>
                <a:ea typeface="思源黑体 Medium" charset="0"/>
                <a:cs typeface="思源黑体 Medium" charset="0"/>
              </a:endParaRPr>
            </a:p>
          </p:txBody>
        </p:sp>
        <p:sp>
          <p:nvSpPr>
            <p:cNvPr id="6" name="文本框 5"/>
            <p:cNvSpPr txBox="1"/>
            <p:nvPr userDrawn="1">
              <p:custDataLst>
                <p:tags r:id="rId13"/>
              </p:custDataLst>
            </p:nvPr>
          </p:nvSpPr>
          <p:spPr>
            <a:xfrm>
              <a:off x="2637" y="410"/>
              <a:ext cx="598" cy="444"/>
            </a:xfrm>
            <a:prstGeom prst="rect">
              <a:avLst/>
            </a:prstGeom>
          </p:spPr>
          <p:txBody>
            <a:bodyPr wrap="square" rtlCol="0">
              <a:noAutofit/>
            </a:bodyPr>
            <a:p>
              <a:r>
                <a:rPr lang="zh-CN" altLang="en-US" sz="1400">
                  <a:solidFill>
                    <a:srgbClr val="FFFFFF"/>
                  </a:solidFill>
                  <a:latin typeface="Arial Regular" panose="020B0604020202090204" charset="0"/>
                  <a:ea typeface="思源黑体 Medium" charset="0"/>
                  <a:cs typeface="Arial Regular" panose="020B0604020202090204" charset="0"/>
                </a:rPr>
                <a:t>®</a:t>
              </a:r>
              <a:endParaRPr lang="zh-CN" altLang="en-US" sz="1400">
                <a:solidFill>
                  <a:srgbClr val="FFFFFF"/>
                </a:solidFill>
                <a:latin typeface="Arial Regular" panose="020B0604020202090204" charset="0"/>
                <a:ea typeface="思源黑体 Medium" charset="0"/>
                <a:cs typeface="Arial Regular" panose="020B0604020202090204" charset="0"/>
              </a:endParaRPr>
            </a:p>
          </p:txBody>
        </p:sp>
      </p:grpSp>
      <p:sp>
        <p:nvSpPr>
          <p:cNvPr id="8" name="文本框 7"/>
          <p:cNvSpPr txBox="1"/>
          <p:nvPr userDrawn="1">
            <p:custDataLst>
              <p:tags r:id="rId14"/>
            </p:custDataLst>
          </p:nvPr>
        </p:nvSpPr>
        <p:spPr>
          <a:xfrm>
            <a:off x="0" y="3602990"/>
            <a:ext cx="1288415" cy="354330"/>
          </a:xfrm>
          <a:prstGeom prst="rect">
            <a:avLst/>
          </a:prstGeom>
        </p:spPr>
        <p:txBody>
          <a:bodyPr wrap="square" rtlCol="0">
            <a:noAutofit/>
          </a:bodyPr>
          <a:p>
            <a:pPr algn="l"/>
            <a:r>
              <a:rPr lang="zh-CN" altLang="en-US" sz="2000" b="1">
                <a:solidFill>
                  <a:srgbClr val="1E7D5C"/>
                </a:solidFill>
                <a:latin typeface="Arial Bold" panose="020B0604020202090204" charset="0"/>
                <a:ea typeface="微软雅黑" panose="020B0503020204020204" charset="-122"/>
                <a:cs typeface="Arial Bold" panose="020B0604020202090204" charset="0"/>
                <a:sym typeface="+mn-ea"/>
              </a:rPr>
              <a:t>Features</a:t>
            </a:r>
            <a:endParaRPr lang="zh-CN" altLang="en-US" sz="2000" b="1">
              <a:solidFill>
                <a:srgbClr val="1E7D5C"/>
              </a:solidFill>
              <a:latin typeface="Arial Bold" panose="020B0604020202090204" charset="0"/>
              <a:ea typeface="微软雅黑" panose="020B0503020204020204" charset="-122"/>
              <a:cs typeface="Arial Bold" panose="020B0604020202090204" charset="0"/>
              <a:sym typeface="+mn-ea"/>
            </a:endParaRPr>
          </a:p>
        </p:txBody>
      </p:sp>
      <p:sp>
        <p:nvSpPr>
          <p:cNvPr id="12" name="文本框 11"/>
          <p:cNvSpPr txBox="1"/>
          <p:nvPr userDrawn="1">
            <p:custDataLst>
              <p:tags r:id="rId15"/>
            </p:custDataLst>
          </p:nvPr>
        </p:nvSpPr>
        <p:spPr>
          <a:xfrm>
            <a:off x="0" y="5656176"/>
            <a:ext cx="2931795" cy="398780"/>
          </a:xfrm>
          <a:prstGeom prst="rect">
            <a:avLst/>
          </a:prstGeom>
        </p:spPr>
        <p:txBody>
          <a:bodyPr wrap="none" rtlCol="0">
            <a:spAutoFit/>
          </a:bodyPr>
          <a:p>
            <a:pPr algn="l">
              <a:buClrTx/>
              <a:buSzTx/>
              <a:buFontTx/>
            </a:pPr>
            <a:r>
              <a:rPr lang="zh-CN" altLang="en-US" sz="2000" b="1">
                <a:solidFill>
                  <a:srgbClr val="1E7D5C"/>
                </a:solidFill>
                <a:latin typeface="Arial Bold" panose="020B0604020202090204" charset="0"/>
                <a:ea typeface="微软雅黑" panose="020B0503020204020204" charset="-122"/>
                <a:cs typeface="Arial Bold" panose="020B0604020202090204" charset="0"/>
                <a:sym typeface="+mn-ea"/>
              </a:rPr>
              <a:t>Product Specifications</a:t>
            </a:r>
            <a:endParaRPr lang="zh-CN" altLang="en-US" sz="2000" b="1">
              <a:solidFill>
                <a:srgbClr val="1E7D5C"/>
              </a:solidFill>
              <a:latin typeface="Arial Bold" panose="020B0604020202090204" charset="0"/>
              <a:ea typeface="微软雅黑" panose="020B0503020204020204" charset="-122"/>
              <a:cs typeface="Arial Bold" panose="020B0604020202090204" charset="0"/>
              <a:sym typeface="+mn-ea"/>
            </a:endParaRPr>
          </a:p>
        </p:txBody>
      </p:sp>
      <p:sp>
        <p:nvSpPr>
          <p:cNvPr id="11" name="文本框 10"/>
          <p:cNvSpPr txBox="1"/>
          <p:nvPr userDrawn="1">
            <p:custDataLst>
              <p:tags r:id="rId16"/>
            </p:custDataLst>
          </p:nvPr>
        </p:nvSpPr>
        <p:spPr>
          <a:xfrm>
            <a:off x="-635" y="11810365"/>
            <a:ext cx="6869430" cy="381635"/>
          </a:xfrm>
          <a:prstGeom prst="rect">
            <a:avLst/>
          </a:prstGeom>
        </p:spPr>
        <p:txBody>
          <a:bodyPr wrap="none" rtlCol="0">
            <a:noAutofit/>
          </a:bodyPr>
          <a:p>
            <a:pPr algn="ctr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</a:pPr>
            <a:r>
              <a:rPr lang="zh-CN" altLang="en-US" sz="1000" dirty="0">
                <a:ea typeface="+mn-lt"/>
                <a:cs typeface="Arial Regular" panose="020B0604020202090204" charset="0"/>
                <a:sym typeface="+mn-ea"/>
              </a:rPr>
              <a:t>© 2024</a:t>
            </a:r>
            <a:r>
              <a:rPr lang="en-US" altLang="zh-CN" sz="1000" dirty="0">
                <a:ea typeface="+mn-lt"/>
                <a:cs typeface="Arial Regular" panose="020B0604020202090204" charset="0"/>
                <a:sym typeface="+mn-ea"/>
              </a:rPr>
              <a:t> </a:t>
            </a:r>
            <a:r>
              <a:rPr lang="zh-CN" altLang="en-US" sz="1000" dirty="0">
                <a:ea typeface="+mn-lt"/>
                <a:cs typeface="Arial Regular" panose="020B0604020202090204" charset="0"/>
                <a:sym typeface="+mn-ea"/>
              </a:rPr>
              <a:t>Shenzhen Beikong Industrial Control Co., Ltd.</a:t>
            </a:r>
            <a:r>
              <a:rPr lang="en-US" altLang="zh-CN" sz="1000" dirty="0">
                <a:ea typeface="+mn-lt"/>
                <a:cs typeface="Arial Regular" panose="020B0604020202090204" charset="0"/>
                <a:sym typeface="+mn-ea"/>
              </a:rPr>
              <a:t>   </a:t>
            </a:r>
            <a:r>
              <a:rPr lang="en-US" altLang="zh-CN" sz="1000" dirty="0">
                <a:solidFill>
                  <a:schemeClr val="tx1"/>
                </a:solidFill>
                <a:ea typeface="+mn-lt"/>
                <a:cs typeface="Arial" panose="020B0604020202090204" pitchFamily="34" charset="0"/>
                <a:sym typeface="+mn-ea"/>
              </a:rPr>
              <a:t>W</a:t>
            </a:r>
            <a:r>
              <a:rPr lang="zh-CN" altLang="en-US" sz="1000" dirty="0">
                <a:solidFill>
                  <a:schemeClr val="tx1"/>
                </a:solidFill>
                <a:ea typeface="+mn-lt"/>
                <a:cs typeface="Arial" panose="020B0604020202090204" pitchFamily="34" charset="0"/>
                <a:sym typeface="+mn-ea"/>
              </a:rPr>
              <a:t>ebsite</a:t>
            </a:r>
            <a:r>
              <a:rPr lang="en-US" altLang="zh-CN" sz="1000" dirty="0">
                <a:solidFill>
                  <a:schemeClr val="tx1"/>
                </a:solidFill>
                <a:ea typeface="+mn-lt"/>
                <a:cs typeface="Arial" panose="020B0604020202090204" pitchFamily="34" charset="0"/>
                <a:sym typeface="+mn-ea"/>
              </a:rPr>
              <a:t>:</a:t>
            </a:r>
            <a:r>
              <a:rPr lang="en-US" altLang="zh-CN" sz="1000" dirty="0">
                <a:ea typeface="+mn-lt"/>
                <a:cs typeface="Arial Regular" panose="020B0604020202090204" charset="0"/>
                <a:sym typeface="+mn-ea"/>
                <a:hlinkClick r:id="rId17" action="ppaction://hlinkfile"/>
              </a:rPr>
              <a:t>www.bkipc.com</a:t>
            </a:r>
            <a:endParaRPr lang="en-US" altLang="zh-CN" sz="1000" dirty="0">
              <a:ea typeface="+mn-lt"/>
              <a:cs typeface="Arial Regular" panose="020B0604020202090204" charset="0"/>
              <a:sym typeface="+mn-ea"/>
            </a:endParaRPr>
          </a:p>
          <a:p>
            <a:pPr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</a:pPr>
            <a:r>
              <a:rPr lang="zh-CN" altLang="en-US" sz="800" dirty="0">
                <a:ea typeface="+mn-lt"/>
                <a:cs typeface="Arial Regular" panose="020B0604020202090204" charset="0"/>
                <a:sym typeface="+mn-ea"/>
              </a:rPr>
              <a:t>3rd floor, Building 2, Meilan I</a:t>
            </a:r>
            <a:r>
              <a:rPr lang="en-US" altLang="zh-CN" sz="800" dirty="0">
                <a:ea typeface="+mn-lt"/>
                <a:cs typeface="Arial Regular" panose="020B0604020202090204" charset="0"/>
                <a:sym typeface="+mn-ea"/>
              </a:rPr>
              <a:t>ND</a:t>
            </a:r>
            <a:r>
              <a:rPr lang="zh-CN" altLang="en-US" sz="800" dirty="0">
                <a:ea typeface="+mn-lt"/>
                <a:cs typeface="Arial Regular" panose="020B0604020202090204" charset="0"/>
                <a:sym typeface="+mn-ea"/>
              </a:rPr>
              <a:t>,</a:t>
            </a:r>
            <a:r>
              <a:rPr lang="en-US" altLang="zh-CN" sz="800" dirty="0">
                <a:ea typeface="+mn-lt"/>
                <a:cs typeface="Arial Regular" panose="020B0604020202090204" charset="0"/>
                <a:sym typeface="+mn-ea"/>
              </a:rPr>
              <a:t> </a:t>
            </a:r>
            <a:r>
              <a:rPr lang="zh-CN" altLang="en-US" sz="800" dirty="0">
                <a:ea typeface="+mn-lt"/>
                <a:cs typeface="Arial Regular" panose="020B0604020202090204" charset="0"/>
                <a:sym typeface="+mn-ea"/>
              </a:rPr>
              <a:t>Longhua Street,</a:t>
            </a:r>
            <a:r>
              <a:rPr lang="en-US" altLang="zh-CN" sz="800" dirty="0">
                <a:ea typeface="+mn-lt"/>
                <a:cs typeface="Arial Regular" panose="020B0604020202090204" charset="0"/>
                <a:sym typeface="+mn-ea"/>
              </a:rPr>
              <a:t> </a:t>
            </a:r>
            <a:r>
              <a:rPr lang="zh-CN" altLang="en-US" sz="800" dirty="0">
                <a:ea typeface="+mn-lt"/>
                <a:cs typeface="Arial Regular" panose="020B0604020202090204" charset="0"/>
                <a:sym typeface="+mn-ea"/>
              </a:rPr>
              <a:t>Shenzhen, Guangdong, China</a:t>
            </a:r>
            <a:r>
              <a:rPr lang="en-US" altLang="zh-CN" sz="800" dirty="0">
                <a:ea typeface="+mn-lt"/>
                <a:cs typeface="Arial Regular" panose="020B0604020202090204" charset="0"/>
                <a:sym typeface="+mn-ea"/>
              </a:rPr>
              <a:t>, 518109  info@bkipc.com</a:t>
            </a:r>
            <a:endParaRPr lang="zh-CN" altLang="en-US" sz="800" dirty="0">
              <a:ea typeface="+mn-lt"/>
              <a:cs typeface="Arial Regular" panose="020B060402020209020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90204" pitchFamily="34" charset="0"/>
        <a:buNone/>
        <a:defRPr sz="1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1714500" marR="0" indent="0" algn="l" defTabSz="685800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 typeface="Arial" panose="020B0604020202090204" pitchFamily="34" charset="0"/>
        <a:buNone/>
        <a:defRPr lang="zh-CN" altLang="en-US" sz="1800" kern="1200" dirty="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lang="en-US" altLang="zh-CN" sz="1800" kern="1200" dirty="0" smtClean="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lang="en-US" altLang="zh-CN" sz="1800" kern="1200" dirty="0" smtClean="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8pPr>
      <a:lvl9pPr marL="3657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None/>
        <a:defRPr lang="en-US" altLang="zh-CN" sz="1800" kern="1200" dirty="0" smtClean="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6" name="表格 5"/>
          <p:cNvGraphicFramePr/>
          <p:nvPr/>
        </p:nvGraphicFramePr>
        <p:xfrm>
          <a:off x="0" y="6095839"/>
          <a:ext cx="6858000" cy="547243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800000"/>
                <a:gridCol w="5058000"/>
              </a:tblGrid>
              <a:tr h="28829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Processor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 b="0">
                          <a:ea typeface="+mn-lt"/>
                        </a:rPr>
                        <a:t>LGA1151 Intel </a:t>
                      </a:r>
                      <a:r>
                        <a:rPr sz="1000" b="0">
                          <a:ea typeface="+mn-lt"/>
                        </a:rPr>
                        <a:t>6th~9th </a:t>
                      </a:r>
                      <a:r>
                        <a:rPr lang="en-US" sz="1000" b="0">
                          <a:ea typeface="+mn-lt"/>
                        </a:rPr>
                        <a:t>G</a:t>
                      </a:r>
                      <a:r>
                        <a:rPr sz="1000" b="0">
                          <a:ea typeface="+mn-lt"/>
                        </a:rPr>
                        <a:t>en</a:t>
                      </a:r>
                      <a:r>
                        <a:rPr lang="en-US" sz="1000" b="0">
                          <a:ea typeface="+mn-lt"/>
                        </a:rPr>
                        <a:t> </a:t>
                      </a:r>
                      <a:r>
                        <a:rPr sz="1000" b="0">
                          <a:ea typeface="+mn-lt"/>
                        </a:rPr>
                        <a:t>Intel Celeron/Pentium/Core i3/i5/i7 processors</a:t>
                      </a:r>
                      <a:endParaRPr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Chipset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B360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1">
                          <a:ea typeface="+mn-lt"/>
                        </a:rPr>
                        <a:t>BIOS</a:t>
                      </a:r>
                      <a:endParaRPr lang="en-US" altLang="zh-CN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AMI BIOS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Memory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2*DDR4 SO-DIMM Memory slot, Up to 64GB 2666MHz 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Storage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algn="l"/>
                      <a:r>
                        <a:rPr lang="en-US" sz="1000" b="0">
                          <a:ea typeface="+mn-lt"/>
                        </a:rPr>
                        <a:t>1*mSATA SSD; 4*SATA 6.0Gb/s (Support HDD/SSD)</a:t>
                      </a:r>
                      <a:endParaRPr lang="en-US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Chip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000" b="0">
                          <a:ea typeface="+mn-lt"/>
                        </a:rPr>
                        <a:t>Integrated Intel UHD Graphics</a:t>
                      </a:r>
                      <a:r>
                        <a:rPr lang="en-US" altLang="zh-CN" sz="1000" b="0">
                          <a:ea typeface="+mn-lt"/>
                        </a:rPr>
                        <a:t> (Depends on the processor)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000" b="0">
                          <a:ea typeface="+mn-lt"/>
                        </a:rPr>
                        <a:t>1*VGA port; 1*HD port</a:t>
                      </a:r>
                      <a:endParaRPr lang="en-US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Front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1*Power Button; 2*USB2.0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Back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2*Ethernet port; </a:t>
                      </a:r>
                      <a:r>
                        <a:rPr lang="en-US" altLang="zh-CN" sz="1000" b="0">
                          <a:ea typeface="+mn-lt"/>
                        </a:rPr>
                        <a:t>4*USB3.0; </a:t>
                      </a:r>
                      <a:r>
                        <a:rPr lang="en-US" altLang="zh-CN" sz="1000" b="0">
                          <a:ea typeface="+mn-lt"/>
                        </a:rPr>
                        <a:t>1*HD; 1*VGA; 1*Audio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Expansion slot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0">
                          <a:ea typeface="+mn-lt"/>
                        </a:rPr>
                        <a:t>1*PCIe </a:t>
                      </a:r>
                      <a:r>
                        <a:rPr lang="en-US" altLang="zh-CN" sz="1000" b="0">
                          <a:ea typeface="+mn-lt"/>
                        </a:rPr>
                        <a:t>x16</a:t>
                      </a:r>
                      <a:r>
                        <a:rPr lang="en-US" sz="1000" b="0">
                          <a:ea typeface="+mn-lt"/>
                        </a:rPr>
                        <a:t> </a:t>
                      </a:r>
                      <a:r>
                        <a:rPr sz="1000" b="0">
                          <a:ea typeface="+mn-lt"/>
                        </a:rPr>
                        <a:t>Expansion slot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Ethernet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 b="0">
                          <a:ea typeface="+mn-lt"/>
                        </a:rPr>
                        <a:t>2</a:t>
                      </a:r>
                      <a:r>
                        <a:rPr sz="1000" b="0">
                          <a:ea typeface="+mn-lt"/>
                        </a:rPr>
                        <a:t>*</a:t>
                      </a:r>
                      <a:r>
                        <a:rPr lang="en-US" sz="1000" b="0">
                          <a:ea typeface="+mn-lt"/>
                        </a:rPr>
                        <a:t>Intel i211 </a:t>
                      </a:r>
                      <a:r>
                        <a:rPr lang="en-US" altLang="zh-CN" sz="1000" b="0">
                          <a:ea typeface="+mn-lt"/>
                        </a:rPr>
                        <a:t>Gigabit Ethernet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Other functions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000" b="0">
                          <a:ea typeface="+mn-lt"/>
                        </a:rPr>
                        <a:t>Start auto after power restored; Wake-up on LAN; PXE; Watchdog</a:t>
                      </a:r>
                      <a:endParaRPr lang="zh-CN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Power Supply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sz="1000" b="0">
                          <a:ea typeface="+mn-lt"/>
                        </a:rPr>
                        <a:t>110~240V/50~60Hz AC input Power </a:t>
                      </a:r>
                      <a:r>
                        <a:rPr lang="en-US" sz="1000" b="0">
                          <a:ea typeface="+mn-lt"/>
                        </a:rPr>
                        <a:t>150</a:t>
                      </a:r>
                      <a:r>
                        <a:rPr sz="1000" b="0">
                          <a:ea typeface="+mn-lt"/>
                        </a:rPr>
                        <a:t>W</a:t>
                      </a:r>
                      <a:endParaRPr lang="zh-CN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Certificate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CE</a:t>
                      </a:r>
                      <a:r>
                        <a:rPr lang="en-US" sz="1000" b="0">
                          <a:ea typeface="+mn-lt"/>
                        </a:rPr>
                        <a:t>; </a:t>
                      </a:r>
                      <a:r>
                        <a:rPr lang="en-US" altLang="zh-CN" sz="1000" b="0">
                          <a:ea typeface="+mn-lt"/>
                        </a:rPr>
                        <a:t>CCC</a:t>
                      </a:r>
                      <a:r>
                        <a:rPr lang="en-US" sz="1000" b="0">
                          <a:ea typeface="+mn-lt"/>
                        </a:rPr>
                        <a:t>; </a:t>
                      </a:r>
                      <a:r>
                        <a:rPr lang="en-US" altLang="zh-CN" sz="1000" b="0">
                          <a:ea typeface="+mn-lt"/>
                        </a:rPr>
                        <a:t>FCC</a:t>
                      </a:r>
                      <a:r>
                        <a:rPr lang="en-US" sz="1000" b="0">
                          <a:ea typeface="+mn-lt"/>
                        </a:rPr>
                        <a:t>; </a:t>
                      </a:r>
                      <a:r>
                        <a:rPr lang="en-US" altLang="zh-CN" sz="1000" b="0">
                          <a:ea typeface="+mn-lt"/>
                        </a:rPr>
                        <a:t>RoHS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223x245x195</a:t>
                      </a:r>
                      <a:r>
                        <a:rPr lang="en-US" sz="1000" b="0">
                          <a:ea typeface="+mn-lt"/>
                        </a:rPr>
                        <a:t>(mm)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Working Temperature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 b="0">
                          <a:ea typeface="+mn-lt"/>
                        </a:rPr>
                        <a:t>-0~</a:t>
                      </a:r>
                      <a:r>
                        <a:rPr lang="zh-CN" altLang="en-US" sz="1000" b="0">
                          <a:ea typeface="+mn-lt"/>
                        </a:rPr>
                        <a:t>+</a:t>
                      </a:r>
                      <a:r>
                        <a:rPr lang="en-US" sz="1000" b="0">
                          <a:ea typeface="+mn-lt"/>
                        </a:rPr>
                        <a:t>5</a:t>
                      </a:r>
                      <a:r>
                        <a:rPr lang="en-US" altLang="zh-CN" sz="1000" b="0">
                          <a:ea typeface="+mn-lt"/>
                        </a:rPr>
                        <a:t>0</a:t>
                      </a:r>
                      <a:r>
                        <a:rPr lang="en-US" sz="1000" b="0">
                          <a:ea typeface="+mn-lt"/>
                        </a:rPr>
                        <a:t>℃</a:t>
                      </a:r>
                      <a:r>
                        <a:rPr lang="zh-CN" altLang="en-US" sz="1000" b="0">
                          <a:ea typeface="+mn-lt"/>
                        </a:rPr>
                        <a:t> (Commercial HDD); -</a:t>
                      </a:r>
                      <a:r>
                        <a:rPr lang="en-US" altLang="zh-CN" sz="1000" b="0">
                          <a:ea typeface="+mn-lt"/>
                        </a:rPr>
                        <a:t>20℃~</a:t>
                      </a:r>
                      <a:r>
                        <a:rPr lang="zh-CN" altLang="en-US" sz="1000" b="0">
                          <a:ea typeface="+mn-lt"/>
                        </a:rPr>
                        <a:t>+</a:t>
                      </a:r>
                      <a:r>
                        <a:rPr lang="en-US" altLang="zh-CN" sz="1000" b="0">
                          <a:ea typeface="+mn-lt"/>
                        </a:rPr>
                        <a:t>50℃</a:t>
                      </a:r>
                      <a:r>
                        <a:rPr lang="zh-CN" altLang="en-US" sz="1000" b="0">
                          <a:ea typeface="+mn-lt"/>
                        </a:rPr>
                        <a:t> (Industrial SSD); Surface Air flow</a:t>
                      </a:r>
                      <a:endParaRPr lang="zh-CN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Environment Humidity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0">
                          <a:ea typeface="+mn-lt"/>
                        </a:rPr>
                        <a:t>5~90RH, Non-condensing</a:t>
                      </a:r>
                      <a:endParaRPr lang="zh-CN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Weight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0">
                          <a:ea typeface="+mn-lt"/>
                        </a:rPr>
                        <a:t>Gross Weight</a:t>
                      </a:r>
                      <a:r>
                        <a:rPr lang="en-US" altLang="zh-CN" sz="1000" b="0">
                          <a:ea typeface="+mn-lt"/>
                        </a:rPr>
                        <a:t> 5.5</a:t>
                      </a:r>
                      <a:r>
                        <a:rPr lang="en-US" sz="1000" b="0">
                          <a:ea typeface="+mn-lt"/>
                        </a:rPr>
                        <a:t>KG</a:t>
                      </a:r>
                      <a:r>
                        <a:rPr lang="zh-CN" altLang="en-US" sz="1000" b="0">
                          <a:ea typeface="+mn-lt"/>
                        </a:rPr>
                        <a:t>; Net Weight</a:t>
                      </a:r>
                      <a:r>
                        <a:rPr lang="en-US" altLang="zh-CN" sz="1000" b="0">
                          <a:ea typeface="+mn-lt"/>
                        </a:rPr>
                        <a:t> 4.85KG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Package 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290X320X300</a:t>
                      </a:r>
                      <a:r>
                        <a:rPr lang="en-US" sz="1000" b="0">
                          <a:ea typeface="+mn-lt"/>
                        </a:rPr>
                        <a:t>(mm)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</a:tbl>
          </a:graphicData>
        </a:graphic>
      </p:graphicFrame>
      <p:sp>
        <p:nvSpPr>
          <p:cNvPr id="3" name="文本框 2"/>
          <p:cNvSpPr txBox="1"/>
          <p:nvPr userDrawn="1"/>
        </p:nvSpPr>
        <p:spPr>
          <a:xfrm>
            <a:off x="11183938" y="5000625"/>
            <a:ext cx="309880" cy="368300"/>
          </a:xfrm>
          <a:prstGeom prst="rect">
            <a:avLst/>
          </a:prstGeom>
        </p:spPr>
        <p:txBody>
          <a:bodyPr wrap="none" rtlCol="0">
            <a:spAutoFit/>
          </a:bodyPr>
          <a:p>
            <a:endParaRPr lang="zh-CN" altLang="en-US"/>
          </a:p>
        </p:txBody>
      </p:sp>
      <p:sp>
        <p:nvSpPr>
          <p:cNvPr id="7" name="文本框 6"/>
          <p:cNvSpPr txBox="1"/>
          <p:nvPr userDrawn="1">
            <p:custDataLst>
              <p:tags r:id="rId1"/>
            </p:custDataLst>
          </p:nvPr>
        </p:nvSpPr>
        <p:spPr>
          <a:xfrm>
            <a:off x="5200650" y="299085"/>
            <a:ext cx="1656000" cy="558000"/>
          </a:xfrm>
          <a:prstGeom prst="rect">
            <a:avLst/>
          </a:prstGeom>
        </p:spPr>
        <p:txBody>
          <a:bodyPr wrap="square" rtlCol="0" anchor="ctr">
            <a:noAutofit/>
          </a:bodyPr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BKHD-B360</a:t>
            </a:r>
            <a:r>
              <a:rPr lang="en-US"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-NAS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Intel </a:t>
            </a:r>
            <a:r>
              <a:rPr lang="en-US"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LGA1151</a:t>
            </a:r>
            <a:endParaRPr lang="en-US"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Network Storage Solution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5" name="文本框 4"/>
          <p:cNvSpPr txBox="1"/>
          <p:nvPr userDrawn="1">
            <p:custDataLst>
              <p:tags r:id="rId2"/>
            </p:custDataLst>
          </p:nvPr>
        </p:nvSpPr>
        <p:spPr>
          <a:xfrm>
            <a:off x="-635" y="969645"/>
            <a:ext cx="2447925" cy="432000"/>
          </a:xfrm>
          <a:prstGeom prst="rect">
            <a:avLst/>
          </a:prstGeom>
        </p:spPr>
        <p:txBody>
          <a:bodyPr wrap="square" rtlCol="0">
            <a:noAutofit/>
          </a:bodyPr>
          <a:p>
            <a:pPr algn="l"/>
            <a:r>
              <a:rPr lang="en-US" altLang="zh-CN" sz="2000" b="1">
                <a:solidFill>
                  <a:srgbClr val="1E7D5C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4-BAY NAS B360</a:t>
            </a:r>
            <a:endParaRPr lang="en-US" altLang="zh-CN" sz="2000" b="1">
              <a:solidFill>
                <a:srgbClr val="1E7D5C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 userDrawn="1">
            <p:custDataLst>
              <p:tags r:id="rId3"/>
            </p:custDataLst>
          </p:nvPr>
        </p:nvSpPr>
        <p:spPr>
          <a:xfrm>
            <a:off x="-635" y="4094480"/>
            <a:ext cx="3600000" cy="1080135"/>
          </a:xfrm>
          <a:prstGeom prst="rect">
            <a:avLst/>
          </a:prstGeom>
        </p:spPr>
        <p:txBody>
          <a:bodyPr wrap="square" rtlCol="0">
            <a:noAutofit/>
          </a:bodyPr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Metal chassis, stable heat dissipation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LGA1151 processor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dual channel DDR4 memory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4*SATA 6Gb/s HDD/SSD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-1905" y="1310640"/>
            <a:ext cx="6858000" cy="2330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6" name="表格 5"/>
          <p:cNvGraphicFramePr/>
          <p:nvPr/>
        </p:nvGraphicFramePr>
        <p:xfrm>
          <a:off x="0" y="6095839"/>
          <a:ext cx="6858000" cy="547243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800000"/>
                <a:gridCol w="5058000"/>
              </a:tblGrid>
              <a:tr h="28829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Processor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 b="0">
                          <a:ea typeface="+mn-lt"/>
                        </a:rPr>
                        <a:t>LGA1151 Intel </a:t>
                      </a:r>
                      <a:r>
                        <a:rPr sz="1000" b="0">
                          <a:ea typeface="+mn-lt"/>
                        </a:rPr>
                        <a:t>6th~9th </a:t>
                      </a:r>
                      <a:r>
                        <a:rPr lang="en-US" sz="1000" b="0">
                          <a:ea typeface="+mn-lt"/>
                        </a:rPr>
                        <a:t>G</a:t>
                      </a:r>
                      <a:r>
                        <a:rPr sz="1000" b="0">
                          <a:ea typeface="+mn-lt"/>
                        </a:rPr>
                        <a:t>en</a:t>
                      </a:r>
                      <a:r>
                        <a:rPr lang="en-US" sz="1000" b="0">
                          <a:ea typeface="+mn-lt"/>
                        </a:rPr>
                        <a:t> </a:t>
                      </a:r>
                      <a:r>
                        <a:rPr sz="1000" b="0">
                          <a:ea typeface="+mn-lt"/>
                        </a:rPr>
                        <a:t>Intel Celeron/Pentium/Core i3/i5/i7 processors</a:t>
                      </a:r>
                      <a:endParaRPr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Chipset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B360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1">
                          <a:ea typeface="+mn-lt"/>
                        </a:rPr>
                        <a:t>BIOS</a:t>
                      </a:r>
                      <a:endParaRPr lang="en-US" altLang="zh-CN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AMI BIOS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Memory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2*DDR4 SO-DIMM Memory slot, Up to 64GB 2666MHz 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Storage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algn="l"/>
                      <a:r>
                        <a:rPr lang="en-US" sz="1000" b="0">
                          <a:ea typeface="+mn-lt"/>
                        </a:rPr>
                        <a:t>1*mSATA SSD; 6*SATA 6.0Gb/s (Support HDD/SSD)</a:t>
                      </a:r>
                      <a:endParaRPr lang="en-US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Chip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000" b="0">
                          <a:ea typeface="+mn-lt"/>
                        </a:rPr>
                        <a:t>Integrated Intel UHD Graphics</a:t>
                      </a:r>
                      <a:r>
                        <a:rPr lang="en-US" altLang="zh-CN" sz="1000" b="0">
                          <a:ea typeface="+mn-lt"/>
                        </a:rPr>
                        <a:t> (Depends on the processor)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000" b="0">
                          <a:ea typeface="+mn-lt"/>
                        </a:rPr>
                        <a:t>1*VGA port; 1*HD port</a:t>
                      </a:r>
                      <a:endParaRPr lang="en-US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Front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  <a:sym typeface="+mn-ea"/>
                        </a:rPr>
                        <a:t>1*Power Button; 1*Reset Button; 2*USB2.0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Back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2*Ethernet port; </a:t>
                      </a:r>
                      <a:r>
                        <a:rPr lang="en-US" altLang="zh-CN" sz="1000" b="0">
                          <a:ea typeface="+mn-lt"/>
                        </a:rPr>
                        <a:t>4*USB3.0; </a:t>
                      </a:r>
                      <a:r>
                        <a:rPr lang="en-US" altLang="zh-CN" sz="1000" b="0">
                          <a:ea typeface="+mn-lt"/>
                        </a:rPr>
                        <a:t>1*HD; 1*VGA; 1*Audio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Expansion slot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0">
                          <a:ea typeface="+mn-lt"/>
                        </a:rPr>
                        <a:t>1*PCIe </a:t>
                      </a:r>
                      <a:r>
                        <a:rPr lang="en-US" altLang="zh-CN" sz="1000" b="0">
                          <a:ea typeface="+mn-lt"/>
                        </a:rPr>
                        <a:t>x16</a:t>
                      </a:r>
                      <a:r>
                        <a:rPr lang="en-US" sz="1000" b="0">
                          <a:ea typeface="+mn-lt"/>
                        </a:rPr>
                        <a:t> </a:t>
                      </a:r>
                      <a:r>
                        <a:rPr sz="1000" b="0">
                          <a:ea typeface="+mn-lt"/>
                        </a:rPr>
                        <a:t>Expansion slot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Ethernet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 b="0">
                          <a:ea typeface="+mn-lt"/>
                        </a:rPr>
                        <a:t>2</a:t>
                      </a:r>
                      <a:r>
                        <a:rPr sz="1000" b="0">
                          <a:ea typeface="+mn-lt"/>
                        </a:rPr>
                        <a:t>*</a:t>
                      </a:r>
                      <a:r>
                        <a:rPr lang="en-US" sz="1000" b="0">
                          <a:ea typeface="+mn-lt"/>
                        </a:rPr>
                        <a:t>Intel i211 </a:t>
                      </a:r>
                      <a:r>
                        <a:rPr lang="en-US" altLang="zh-CN" sz="1000" b="0">
                          <a:ea typeface="+mn-lt"/>
                        </a:rPr>
                        <a:t>Gigabit Ethernet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Other functions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000" b="0">
                          <a:ea typeface="+mn-lt"/>
                        </a:rPr>
                        <a:t>Start auto after power restored; Wake-up on LAN; PXE; Watchdog</a:t>
                      </a:r>
                      <a:endParaRPr lang="zh-CN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Power Supply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sz="1000" b="0">
                          <a:ea typeface="+mn-lt"/>
                        </a:rPr>
                        <a:t>110~240V/50~60Hz AC input Power </a:t>
                      </a:r>
                      <a:r>
                        <a:rPr lang="en-US" sz="1000" b="0">
                          <a:ea typeface="+mn-lt"/>
                        </a:rPr>
                        <a:t>150</a:t>
                      </a:r>
                      <a:r>
                        <a:rPr sz="1000" b="0">
                          <a:ea typeface="+mn-lt"/>
                        </a:rPr>
                        <a:t>W</a:t>
                      </a:r>
                      <a:endParaRPr lang="zh-CN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Certificate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0">
                          <a:ea typeface="+mn-lt"/>
                        </a:rPr>
                        <a:t>CE</a:t>
                      </a:r>
                      <a:r>
                        <a:rPr lang="en-US" sz="1000" b="0">
                          <a:ea typeface="+mn-lt"/>
                        </a:rPr>
                        <a:t>; </a:t>
                      </a:r>
                      <a:r>
                        <a:rPr lang="en-US" altLang="zh-CN" sz="1000" b="0">
                          <a:ea typeface="+mn-lt"/>
                        </a:rPr>
                        <a:t>CCC</a:t>
                      </a:r>
                      <a:r>
                        <a:rPr lang="en-US" sz="1000" b="0">
                          <a:ea typeface="+mn-lt"/>
                        </a:rPr>
                        <a:t>; </a:t>
                      </a:r>
                      <a:r>
                        <a:rPr lang="en-US" altLang="zh-CN" sz="1000" b="0">
                          <a:ea typeface="+mn-lt"/>
                        </a:rPr>
                        <a:t>FCC</a:t>
                      </a:r>
                      <a:r>
                        <a:rPr lang="en-US" sz="1000" b="0">
                          <a:ea typeface="+mn-lt"/>
                        </a:rPr>
                        <a:t>; </a:t>
                      </a:r>
                      <a:r>
                        <a:rPr lang="en-US" altLang="zh-CN" sz="1000" b="0">
                          <a:ea typeface="+mn-lt"/>
                        </a:rPr>
                        <a:t>RoHS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  <a:sym typeface="+mn-ea"/>
                        </a:rPr>
                        <a:t>250x260x210(mm)</a:t>
                      </a:r>
                      <a:endParaRPr lang="en-US" altLang="zh-CN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Working Temperature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 b="0">
                          <a:ea typeface="+mn-lt"/>
                        </a:rPr>
                        <a:t>-0~</a:t>
                      </a:r>
                      <a:r>
                        <a:rPr lang="zh-CN" altLang="en-US" sz="1000" b="0">
                          <a:ea typeface="+mn-lt"/>
                        </a:rPr>
                        <a:t>+</a:t>
                      </a:r>
                      <a:r>
                        <a:rPr lang="en-US" sz="1000" b="0">
                          <a:ea typeface="+mn-lt"/>
                        </a:rPr>
                        <a:t>5</a:t>
                      </a:r>
                      <a:r>
                        <a:rPr lang="en-US" altLang="zh-CN" sz="1000" b="0">
                          <a:ea typeface="+mn-lt"/>
                        </a:rPr>
                        <a:t>0</a:t>
                      </a:r>
                      <a:r>
                        <a:rPr lang="en-US" sz="1000" b="0">
                          <a:ea typeface="+mn-lt"/>
                        </a:rPr>
                        <a:t>℃</a:t>
                      </a:r>
                      <a:r>
                        <a:rPr lang="zh-CN" altLang="en-US" sz="1000" b="0">
                          <a:ea typeface="+mn-lt"/>
                        </a:rPr>
                        <a:t> (Commercial HDD); -</a:t>
                      </a:r>
                      <a:r>
                        <a:rPr lang="en-US" altLang="zh-CN" sz="1000" b="0">
                          <a:ea typeface="+mn-lt"/>
                        </a:rPr>
                        <a:t>20℃~</a:t>
                      </a:r>
                      <a:r>
                        <a:rPr lang="zh-CN" altLang="en-US" sz="1000" b="0">
                          <a:ea typeface="+mn-lt"/>
                        </a:rPr>
                        <a:t>+</a:t>
                      </a:r>
                      <a:r>
                        <a:rPr lang="en-US" altLang="zh-CN" sz="1000" b="0">
                          <a:ea typeface="+mn-lt"/>
                        </a:rPr>
                        <a:t>50℃</a:t>
                      </a:r>
                      <a:r>
                        <a:rPr lang="zh-CN" altLang="en-US" sz="1000" b="0">
                          <a:ea typeface="+mn-lt"/>
                        </a:rPr>
                        <a:t> (Industrial SSD); Surface Air flow</a:t>
                      </a:r>
                      <a:endParaRPr lang="zh-CN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Environment Humidity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0">
                          <a:ea typeface="+mn-lt"/>
                        </a:rPr>
                        <a:t>5~90RH, Non-condensing</a:t>
                      </a:r>
                      <a:endParaRPr lang="zh-CN" altLang="en-US" sz="1000" b="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Weight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>
                          <a:ea typeface="+mn-lt"/>
                        </a:rPr>
                        <a:t>Gross Weight</a:t>
                      </a:r>
                      <a:r>
                        <a:rPr lang="en-US" altLang="zh-CN" sz="1000">
                          <a:ea typeface="+mn-lt"/>
                        </a:rPr>
                        <a:t> 6.3</a:t>
                      </a:r>
                      <a:r>
                        <a:rPr lang="en-US" sz="1000">
                          <a:ea typeface="+mn-lt"/>
                        </a:rPr>
                        <a:t>KG</a:t>
                      </a:r>
                      <a:r>
                        <a:rPr lang="zh-CN" altLang="en-US" sz="1000">
                          <a:ea typeface="+mn-lt"/>
                        </a:rPr>
                        <a:t>; Net Weight</a:t>
                      </a:r>
                      <a:r>
                        <a:rPr lang="en-US" altLang="zh-CN" sz="1000">
                          <a:ea typeface="+mn-lt"/>
                        </a:rPr>
                        <a:t> 5.1KG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Package 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360X370X310(mm)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</a:tbl>
          </a:graphicData>
        </a:graphic>
      </p:graphicFrame>
      <p:sp>
        <p:nvSpPr>
          <p:cNvPr id="3" name="文本框 2"/>
          <p:cNvSpPr txBox="1"/>
          <p:nvPr userDrawn="1"/>
        </p:nvSpPr>
        <p:spPr>
          <a:xfrm>
            <a:off x="11183938" y="5000625"/>
            <a:ext cx="309880" cy="368300"/>
          </a:xfrm>
          <a:prstGeom prst="rect">
            <a:avLst/>
          </a:prstGeom>
        </p:spPr>
        <p:txBody>
          <a:bodyPr wrap="none" rtlCol="0">
            <a:spAutoFit/>
          </a:bodyPr>
          <a:p>
            <a:endParaRPr lang="zh-CN" altLang="en-US"/>
          </a:p>
        </p:txBody>
      </p:sp>
      <p:sp>
        <p:nvSpPr>
          <p:cNvPr id="7" name="文本框 6"/>
          <p:cNvSpPr txBox="1"/>
          <p:nvPr userDrawn="1">
            <p:custDataLst>
              <p:tags r:id="rId1"/>
            </p:custDataLst>
          </p:nvPr>
        </p:nvSpPr>
        <p:spPr>
          <a:xfrm>
            <a:off x="5200650" y="299085"/>
            <a:ext cx="1656000" cy="558000"/>
          </a:xfrm>
          <a:prstGeom prst="rect">
            <a:avLst/>
          </a:prstGeom>
        </p:spPr>
        <p:txBody>
          <a:bodyPr wrap="square" rtlCol="0" anchor="ctr">
            <a:noAutofit/>
          </a:bodyPr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BKHD-B360</a:t>
            </a:r>
            <a:r>
              <a:rPr lang="en-US"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-NAS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Intel </a:t>
            </a:r>
            <a:r>
              <a:rPr lang="en-US"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LGA1151</a:t>
            </a:r>
            <a:endParaRPr lang="en-US"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Network Storage Solution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5" name="文本框 4"/>
          <p:cNvSpPr txBox="1"/>
          <p:nvPr userDrawn="1">
            <p:custDataLst>
              <p:tags r:id="rId2"/>
            </p:custDataLst>
          </p:nvPr>
        </p:nvSpPr>
        <p:spPr>
          <a:xfrm>
            <a:off x="-635" y="969645"/>
            <a:ext cx="2447925" cy="432000"/>
          </a:xfrm>
          <a:prstGeom prst="rect">
            <a:avLst/>
          </a:prstGeom>
        </p:spPr>
        <p:txBody>
          <a:bodyPr wrap="square" rtlCol="0">
            <a:noAutofit/>
          </a:bodyPr>
          <a:p>
            <a:pPr algn="l"/>
            <a:r>
              <a:rPr lang="en-US" altLang="zh-CN" sz="2000" b="1">
                <a:solidFill>
                  <a:srgbClr val="1E7D5C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6-BAY NAS B360</a:t>
            </a:r>
            <a:endParaRPr lang="en-US" altLang="zh-CN" sz="2000" b="1">
              <a:solidFill>
                <a:srgbClr val="1E7D5C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 userDrawn="1">
            <p:custDataLst>
              <p:tags r:id="rId3"/>
            </p:custDataLst>
          </p:nvPr>
        </p:nvSpPr>
        <p:spPr>
          <a:xfrm>
            <a:off x="-635" y="4094480"/>
            <a:ext cx="3600000" cy="1080135"/>
          </a:xfrm>
          <a:prstGeom prst="rect">
            <a:avLst/>
          </a:prstGeom>
        </p:spPr>
        <p:txBody>
          <a:bodyPr wrap="square" rtlCol="0">
            <a:noAutofit/>
          </a:bodyPr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Metal chassis, stable heat dissipation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LGA1151 processor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dual channel DDR4 memory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</a:t>
            </a:r>
            <a:r>
              <a:rPr lang="en-US" altLang="zh-CN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6</a:t>
            </a: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*SATA 6Gb/s HDD/SSD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1333500"/>
            <a:ext cx="6858000" cy="22288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 userDrawn="1"/>
        </p:nvSpPr>
        <p:spPr>
          <a:xfrm>
            <a:off x="11183938" y="5000625"/>
            <a:ext cx="309880" cy="368300"/>
          </a:xfrm>
          <a:prstGeom prst="rect">
            <a:avLst/>
          </a:prstGeom>
        </p:spPr>
        <p:txBody>
          <a:bodyPr wrap="none" rtlCol="0">
            <a:spAutoFit/>
          </a:bodyPr>
          <a:p>
            <a:endParaRPr lang="zh-CN" altLang="en-US"/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0" y="6095839"/>
          <a:ext cx="6858000" cy="547258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800000"/>
                <a:gridCol w="5058000"/>
              </a:tblGrid>
              <a:tr h="28829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Processor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>
                          <a:ea typeface="+mn-lt"/>
                        </a:rPr>
                        <a:t>LGA1700 Intel 12</a:t>
                      </a:r>
                      <a:r>
                        <a:rPr sz="1000">
                          <a:ea typeface="+mn-lt"/>
                        </a:rPr>
                        <a:t>th~</a:t>
                      </a:r>
                      <a:r>
                        <a:rPr lang="en-US" sz="1000">
                          <a:ea typeface="+mn-lt"/>
                        </a:rPr>
                        <a:t>14</a:t>
                      </a:r>
                      <a:r>
                        <a:rPr sz="1000">
                          <a:ea typeface="+mn-lt"/>
                        </a:rPr>
                        <a:t>th </a:t>
                      </a:r>
                      <a:r>
                        <a:rPr lang="en-US" sz="1000">
                          <a:ea typeface="+mn-lt"/>
                        </a:rPr>
                        <a:t>G</a:t>
                      </a:r>
                      <a:r>
                        <a:rPr sz="1000">
                          <a:ea typeface="+mn-lt"/>
                        </a:rPr>
                        <a:t>en</a:t>
                      </a:r>
                      <a:r>
                        <a:rPr lang="en-US" sz="1000">
                          <a:ea typeface="+mn-lt"/>
                        </a:rPr>
                        <a:t> </a:t>
                      </a:r>
                      <a:r>
                        <a:rPr sz="1000">
                          <a:ea typeface="+mn-lt"/>
                        </a:rPr>
                        <a:t>Intel Celeron/Pentium/Core i3/i5/i7 processors</a:t>
                      </a:r>
                      <a:endParaRPr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Chipset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B760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1">
                          <a:ea typeface="+mn-lt"/>
                        </a:rPr>
                        <a:t>BIOS</a:t>
                      </a:r>
                      <a:endParaRPr lang="en-US" altLang="zh-CN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AMI EFI BIOS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Memory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2*DDR5 SO-DIMM Memory slot, Up to 96GB 4800MHz 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Storage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algn="l"/>
                      <a:r>
                        <a:rPr lang="en-US" sz="1000">
                          <a:ea typeface="+mn-lt"/>
                        </a:rPr>
                        <a:t>2*M.2 NVMe SSD; 6*SATA 6.0Gb/s (Support HDD/SSD)</a:t>
                      </a:r>
                      <a:endParaRPr lang="en-US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29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Chip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000">
                          <a:ea typeface="+mn-lt"/>
                        </a:rPr>
                        <a:t>Integrated Intel UHD Graphics</a:t>
                      </a:r>
                      <a:r>
                        <a:rPr lang="en-US" altLang="zh-CN" sz="1000">
                          <a:ea typeface="+mn-lt"/>
                        </a:rPr>
                        <a:t> (Depends on the processor)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000">
                          <a:ea typeface="+mn-lt"/>
                        </a:rPr>
                        <a:t>1*DP port; 1*HD port</a:t>
                      </a:r>
                      <a:endParaRPr lang="en-US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Front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1*Power Button; 1*Reset Button; 2*USB2.0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Back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4*Ethernet port; 4*USB3.0; 1*HD; 1*DP; 1*Audio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Expansion slot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sz="1000">
                          <a:ea typeface="+mn-lt"/>
                        </a:rPr>
                        <a:t>1</a:t>
                      </a:r>
                      <a:r>
                        <a:rPr lang="en-US" sz="1000">
                          <a:ea typeface="+mn-lt"/>
                        </a:rPr>
                        <a:t>*</a:t>
                      </a:r>
                      <a:r>
                        <a:rPr sz="1000">
                          <a:ea typeface="+mn-lt"/>
                        </a:rPr>
                        <a:t>PCI</a:t>
                      </a:r>
                      <a:r>
                        <a:rPr lang="en-US" sz="1000">
                          <a:ea typeface="+mn-lt"/>
                        </a:rPr>
                        <a:t>e</a:t>
                      </a:r>
                      <a:r>
                        <a:rPr sz="1000">
                          <a:ea typeface="+mn-lt"/>
                        </a:rPr>
                        <a:t> </a:t>
                      </a:r>
                      <a:r>
                        <a:rPr lang="en-US" sz="1000">
                          <a:ea typeface="+mn-lt"/>
                        </a:rPr>
                        <a:t>x</a:t>
                      </a:r>
                      <a:r>
                        <a:rPr sz="1000">
                          <a:ea typeface="+mn-lt"/>
                        </a:rPr>
                        <a:t>4</a:t>
                      </a:r>
                      <a:r>
                        <a:rPr lang="en-US" sz="1000">
                          <a:ea typeface="+mn-lt"/>
                        </a:rPr>
                        <a:t> </a:t>
                      </a:r>
                      <a:r>
                        <a:rPr sz="1000">
                          <a:ea typeface="+mn-lt"/>
                        </a:rPr>
                        <a:t>Expansion slot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Ethernet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4*Intel i226 2.5Gigabit Ethernet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Other functions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000">
                          <a:ea typeface="+mn-lt"/>
                        </a:rPr>
                        <a:t>Start auto after power restored; Wake-up on LAN; PXE; Watchdog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Power Supply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sz="1000">
                          <a:ea typeface="+mn-lt"/>
                        </a:rPr>
                        <a:t>110~240V/50~60Hz AC input Power </a:t>
                      </a:r>
                      <a:r>
                        <a:rPr lang="en-US" sz="1000">
                          <a:ea typeface="+mn-lt"/>
                        </a:rPr>
                        <a:t>150</a:t>
                      </a:r>
                      <a:r>
                        <a:rPr sz="1000">
                          <a:ea typeface="+mn-lt"/>
                        </a:rPr>
                        <a:t>W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Certificate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CE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CCC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FCC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RoHS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250x260x210(mm)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Working Temperature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>
                          <a:ea typeface="+mn-lt"/>
                        </a:rPr>
                        <a:t>-0~</a:t>
                      </a:r>
                      <a:r>
                        <a:rPr lang="zh-CN" altLang="en-US" sz="1000">
                          <a:ea typeface="+mn-lt"/>
                        </a:rPr>
                        <a:t>+</a:t>
                      </a:r>
                      <a:r>
                        <a:rPr lang="en-US" sz="1000">
                          <a:ea typeface="+mn-lt"/>
                        </a:rPr>
                        <a:t>5</a:t>
                      </a:r>
                      <a:r>
                        <a:rPr lang="en-US" altLang="zh-CN" sz="1000">
                          <a:ea typeface="+mn-lt"/>
                        </a:rPr>
                        <a:t>0</a:t>
                      </a:r>
                      <a:r>
                        <a:rPr lang="en-US" sz="1000">
                          <a:ea typeface="+mn-lt"/>
                        </a:rPr>
                        <a:t>℃</a:t>
                      </a:r>
                      <a:r>
                        <a:rPr lang="zh-CN" altLang="en-US" sz="1000">
                          <a:ea typeface="+mn-lt"/>
                        </a:rPr>
                        <a:t> (Commercial HDD); -</a:t>
                      </a:r>
                      <a:r>
                        <a:rPr lang="en-US" altLang="zh-CN" sz="1000">
                          <a:ea typeface="+mn-lt"/>
                        </a:rPr>
                        <a:t>20℃~</a:t>
                      </a:r>
                      <a:r>
                        <a:rPr lang="zh-CN" altLang="en-US" sz="1000">
                          <a:ea typeface="+mn-lt"/>
                        </a:rPr>
                        <a:t>+</a:t>
                      </a:r>
                      <a:r>
                        <a:rPr lang="en-US" altLang="zh-CN" sz="1000">
                          <a:ea typeface="+mn-lt"/>
                        </a:rPr>
                        <a:t>50℃</a:t>
                      </a:r>
                      <a:r>
                        <a:rPr lang="zh-CN" altLang="en-US" sz="1000">
                          <a:ea typeface="+mn-lt"/>
                        </a:rPr>
                        <a:t> (Industrial SSD); Surface Air flow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Environment Humidity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>
                          <a:ea typeface="+mn-lt"/>
                        </a:rPr>
                        <a:t>5~90RH, Non-condensing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Weight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>
                          <a:ea typeface="+mn-lt"/>
                        </a:rPr>
                        <a:t>Gross Weight</a:t>
                      </a:r>
                      <a:r>
                        <a:rPr lang="en-US" altLang="zh-CN" sz="1000">
                          <a:ea typeface="+mn-lt"/>
                        </a:rPr>
                        <a:t> 6.3</a:t>
                      </a:r>
                      <a:r>
                        <a:rPr lang="en-US" sz="1000">
                          <a:ea typeface="+mn-lt"/>
                        </a:rPr>
                        <a:t>KG</a:t>
                      </a:r>
                      <a:r>
                        <a:rPr lang="zh-CN" altLang="en-US" sz="1000">
                          <a:ea typeface="+mn-lt"/>
                        </a:rPr>
                        <a:t>; Net Weight</a:t>
                      </a:r>
                      <a:r>
                        <a:rPr lang="en-US" altLang="zh-CN" sz="1000">
                          <a:ea typeface="+mn-lt"/>
                        </a:rPr>
                        <a:t> 5.1KG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Package 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360X370X310(mm)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</a:tbl>
          </a:graphicData>
        </a:graphic>
      </p:graphicFrame>
      <p:sp>
        <p:nvSpPr>
          <p:cNvPr id="4" name="文本框 3"/>
          <p:cNvSpPr txBox="1"/>
          <p:nvPr userDrawn="1">
            <p:custDataLst>
              <p:tags r:id="rId2"/>
            </p:custDataLst>
          </p:nvPr>
        </p:nvSpPr>
        <p:spPr>
          <a:xfrm>
            <a:off x="-635" y="4149725"/>
            <a:ext cx="3600000" cy="1080135"/>
          </a:xfrm>
          <a:prstGeom prst="rect">
            <a:avLst/>
          </a:prstGeom>
        </p:spPr>
        <p:txBody>
          <a:bodyPr wrap="square" rtlCol="0">
            <a:noAutofit/>
          </a:bodyPr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Metal chassis, stable heat dissipation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LGA1</a:t>
            </a:r>
            <a:r>
              <a:rPr lang="en-US" altLang="zh-CN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700 </a:t>
            </a: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processor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Supports dual-channel DDR</a:t>
            </a:r>
            <a:r>
              <a:rPr lang="en-US" altLang="zh-CN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5</a:t>
            </a: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 memory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Supports 6*SATA 6Gb/s HDD/SSD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8" name="文本框 7"/>
          <p:cNvSpPr txBox="1"/>
          <p:nvPr userDrawn="1">
            <p:custDataLst>
              <p:tags r:id="rId3"/>
            </p:custDataLst>
          </p:nvPr>
        </p:nvSpPr>
        <p:spPr>
          <a:xfrm>
            <a:off x="-635" y="969645"/>
            <a:ext cx="2447925" cy="368300"/>
          </a:xfrm>
          <a:prstGeom prst="rect">
            <a:avLst/>
          </a:prstGeom>
        </p:spPr>
        <p:txBody>
          <a:bodyPr wrap="square" rtlCol="0">
            <a:noAutofit/>
          </a:bodyPr>
          <a:p>
            <a:pPr algn="l"/>
            <a:r>
              <a:rPr lang="en-US" altLang="zh-CN" sz="2000" b="1">
                <a:solidFill>
                  <a:srgbClr val="1E7D5C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6-BAY NAS B760</a:t>
            </a:r>
            <a:endParaRPr lang="en-US" altLang="zh-CN" sz="2000" b="1">
              <a:solidFill>
                <a:srgbClr val="1E7D5C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 userDrawn="1">
            <p:custDataLst>
              <p:tags r:id="rId4"/>
            </p:custDataLst>
          </p:nvPr>
        </p:nvSpPr>
        <p:spPr>
          <a:xfrm>
            <a:off x="5200650" y="299085"/>
            <a:ext cx="1656000" cy="558000"/>
          </a:xfrm>
          <a:prstGeom prst="rect">
            <a:avLst/>
          </a:prstGeom>
        </p:spPr>
        <p:txBody>
          <a:bodyPr wrap="square" rtlCol="0" anchor="ctr">
            <a:noAutofit/>
          </a:bodyPr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BKHD-B760-NAS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Intel LGA1700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Network Storage Solution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1337945"/>
            <a:ext cx="6858000" cy="23310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 userDrawn="1"/>
        </p:nvSpPr>
        <p:spPr>
          <a:xfrm>
            <a:off x="11183938" y="5000625"/>
            <a:ext cx="309880" cy="368300"/>
          </a:xfrm>
          <a:prstGeom prst="rect">
            <a:avLst/>
          </a:prstGeom>
        </p:spPr>
        <p:txBody>
          <a:bodyPr wrap="none" rtlCol="0">
            <a:spAutoFit/>
          </a:bodyPr>
          <a:p>
            <a:endParaRPr lang="zh-CN" altLang="en-US"/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-1270" y="6058374"/>
          <a:ext cx="6858000" cy="5473065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800000"/>
                <a:gridCol w="5058000"/>
              </a:tblGrid>
              <a:tr h="28829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Processor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Intel N100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Chipset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algn="l" defTabSz="685800">
                        <a:lnSpc>
                          <a:spcPct val="70000"/>
                        </a:lnSpc>
                        <a:spcBef>
                          <a:spcPts val="0"/>
                        </a:spcBef>
                        <a:buClrTx/>
                        <a:buSzTx/>
                        <a:buFontTx/>
                      </a:pPr>
                      <a:r>
                        <a:rPr lang="en-US" altLang="zh-CN" sz="1000">
                          <a:ea typeface="+mn-lt"/>
                        </a:rPr>
                        <a:t>BKHD-1264-NAS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1">
                          <a:ea typeface="+mn-lt"/>
                        </a:rPr>
                        <a:t>BIOS</a:t>
                      </a:r>
                      <a:endParaRPr lang="en-US" altLang="zh-CN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AMI EFI BIOS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29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Memory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1*DDR5 SO-DIMM Memory </a:t>
                      </a:r>
                      <a:r>
                        <a:rPr lang="zh-CN" altLang="en-US" sz="1000">
                          <a:ea typeface="+mn-lt"/>
                        </a:rPr>
                        <a:t>slot</a:t>
                      </a:r>
                      <a:r>
                        <a:rPr lang="en-US" altLang="zh-CN" sz="1000">
                          <a:ea typeface="+mn-lt"/>
                        </a:rPr>
                        <a:t>, </a:t>
                      </a:r>
                      <a:r>
                        <a:rPr lang="zh-CN" altLang="en-US" sz="1000">
                          <a:ea typeface="+mn-lt"/>
                        </a:rPr>
                        <a:t>Up</a:t>
                      </a:r>
                      <a:r>
                        <a:rPr lang="en-US" altLang="zh-CN" sz="1000">
                          <a:ea typeface="+mn-lt"/>
                        </a:rPr>
                        <a:t> </a:t>
                      </a:r>
                      <a:r>
                        <a:rPr lang="zh-CN" altLang="en-US" sz="1000">
                          <a:ea typeface="+mn-lt"/>
                        </a:rPr>
                        <a:t>to</a:t>
                      </a:r>
                      <a:r>
                        <a:rPr lang="en-US" altLang="zh-CN" sz="1000">
                          <a:ea typeface="+mn-lt"/>
                        </a:rPr>
                        <a:t> 16GB 4800MHz 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Storage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algn="l"/>
                      <a:r>
                        <a:rPr lang="en-US" sz="1000">
                          <a:ea typeface="+mn-lt"/>
                        </a:rPr>
                        <a:t>2*M.2 NVMe SSD; 6*SATA 6.0Gb/s (Support HDD/SSD)</a:t>
                      </a:r>
                      <a:endParaRPr lang="en-US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29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Chip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>
                          <a:ea typeface="+mn-lt"/>
                        </a:rPr>
                        <a:t>Integrated Intel UHD Graphics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000">
                          <a:ea typeface="+mn-lt"/>
                        </a:rPr>
                        <a:t>1*DP port; 1*HD port</a:t>
                      </a:r>
                      <a:endParaRPr lang="en-US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Front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1*Power Button; 1*Reset Button; 2*USB2.0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Back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4*Ethernet port; 2*USB3.0; </a:t>
                      </a:r>
                      <a:r>
                        <a:rPr lang="en-US" altLang="zh-CN" sz="1000">
                          <a:ea typeface="+mn-lt"/>
                        </a:rPr>
                        <a:t>2*USB2.0; </a:t>
                      </a:r>
                      <a:r>
                        <a:rPr lang="en-US" altLang="zh-CN" sz="1000">
                          <a:ea typeface="+mn-lt"/>
                        </a:rPr>
                        <a:t>1*HD; 1*DP; 1*Audio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Expansion slot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sz="1000">
                          <a:ea typeface="+mn-lt"/>
                        </a:rPr>
                        <a:t>1</a:t>
                      </a:r>
                      <a:r>
                        <a:rPr lang="en-US" sz="1000">
                          <a:ea typeface="+mn-lt"/>
                        </a:rPr>
                        <a:t>*</a:t>
                      </a:r>
                      <a:r>
                        <a:rPr sz="1000">
                          <a:ea typeface="+mn-lt"/>
                        </a:rPr>
                        <a:t>PCI</a:t>
                      </a:r>
                      <a:r>
                        <a:rPr lang="en-US" sz="1000">
                          <a:ea typeface="+mn-lt"/>
                        </a:rPr>
                        <a:t>e</a:t>
                      </a:r>
                      <a:r>
                        <a:rPr sz="1000">
                          <a:ea typeface="+mn-lt"/>
                        </a:rPr>
                        <a:t> </a:t>
                      </a:r>
                      <a:r>
                        <a:rPr lang="en-US" sz="1000">
                          <a:ea typeface="+mn-lt"/>
                        </a:rPr>
                        <a:t>x1</a:t>
                      </a:r>
                      <a:r>
                        <a:rPr lang="en-US" sz="1000">
                          <a:ea typeface="+mn-lt"/>
                        </a:rPr>
                        <a:t> </a:t>
                      </a:r>
                      <a:r>
                        <a:rPr sz="1000">
                          <a:ea typeface="+mn-lt"/>
                        </a:rPr>
                        <a:t>Expansion slot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Ethernet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4*Intel i226 2.5Gigabit Ethernet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Other functions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000">
                          <a:ea typeface="+mn-lt"/>
                        </a:rPr>
                        <a:t>Start auto after power restored; Wake-up on LAN; PXE; Watchdog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Power Supply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sz="1000">
                          <a:ea typeface="+mn-lt"/>
                        </a:rPr>
                        <a:t>110~240V/50~60Hz AC input Power </a:t>
                      </a:r>
                      <a:r>
                        <a:rPr lang="en-US" sz="1000">
                          <a:ea typeface="+mn-lt"/>
                        </a:rPr>
                        <a:t>150</a:t>
                      </a:r>
                      <a:r>
                        <a:rPr sz="1000">
                          <a:ea typeface="+mn-lt"/>
                        </a:rPr>
                        <a:t>W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Certificate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CE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CCC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FCC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RoHS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250x260x210(mm)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Working Temperature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>
                          <a:ea typeface="+mn-lt"/>
                        </a:rPr>
                        <a:t>-0~</a:t>
                      </a:r>
                      <a:r>
                        <a:rPr lang="zh-CN" altLang="en-US" sz="1000">
                          <a:ea typeface="+mn-lt"/>
                        </a:rPr>
                        <a:t>+</a:t>
                      </a:r>
                      <a:r>
                        <a:rPr lang="en-US" sz="1000">
                          <a:ea typeface="+mn-lt"/>
                        </a:rPr>
                        <a:t>5</a:t>
                      </a:r>
                      <a:r>
                        <a:rPr lang="en-US" altLang="zh-CN" sz="1000">
                          <a:ea typeface="+mn-lt"/>
                        </a:rPr>
                        <a:t>0</a:t>
                      </a:r>
                      <a:r>
                        <a:rPr lang="en-US" sz="1000">
                          <a:ea typeface="+mn-lt"/>
                        </a:rPr>
                        <a:t>℃</a:t>
                      </a:r>
                      <a:r>
                        <a:rPr lang="zh-CN" altLang="en-US" sz="1000">
                          <a:ea typeface="+mn-lt"/>
                        </a:rPr>
                        <a:t> (Commercial HDD); -</a:t>
                      </a:r>
                      <a:r>
                        <a:rPr lang="en-US" altLang="zh-CN" sz="1000">
                          <a:ea typeface="+mn-lt"/>
                        </a:rPr>
                        <a:t>20℃~</a:t>
                      </a:r>
                      <a:r>
                        <a:rPr lang="zh-CN" altLang="en-US" sz="1000">
                          <a:ea typeface="+mn-lt"/>
                        </a:rPr>
                        <a:t>+</a:t>
                      </a:r>
                      <a:r>
                        <a:rPr lang="en-US" altLang="zh-CN" sz="1000">
                          <a:ea typeface="+mn-lt"/>
                        </a:rPr>
                        <a:t>50℃</a:t>
                      </a:r>
                      <a:r>
                        <a:rPr lang="zh-CN" altLang="en-US" sz="1000">
                          <a:ea typeface="+mn-lt"/>
                        </a:rPr>
                        <a:t> (Industrial SSD); Surface Air flow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Environment Humidity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>
                          <a:ea typeface="+mn-lt"/>
                        </a:rPr>
                        <a:t>5~90RH, Non-condensing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Weight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>
                          <a:ea typeface="+mn-lt"/>
                          <a:sym typeface="+mn-ea"/>
                        </a:rPr>
                        <a:t>Gross Weight</a:t>
                      </a:r>
                      <a:r>
                        <a:rPr lang="en-US" altLang="zh-CN" sz="1000">
                          <a:ea typeface="+mn-lt"/>
                          <a:sym typeface="+mn-ea"/>
                        </a:rPr>
                        <a:t> 6.3</a:t>
                      </a:r>
                      <a:r>
                        <a:rPr lang="en-US" sz="1000">
                          <a:ea typeface="+mn-lt"/>
                          <a:sym typeface="+mn-ea"/>
                        </a:rPr>
                        <a:t>KG</a:t>
                      </a:r>
                      <a:r>
                        <a:rPr lang="zh-CN" altLang="en-US" sz="1000">
                          <a:ea typeface="+mn-lt"/>
                          <a:sym typeface="+mn-ea"/>
                        </a:rPr>
                        <a:t>; Net Weight</a:t>
                      </a:r>
                      <a:r>
                        <a:rPr lang="en-US" altLang="zh-CN" sz="1000">
                          <a:ea typeface="+mn-lt"/>
                          <a:sym typeface="+mn-ea"/>
                        </a:rPr>
                        <a:t> 5.1KG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Package 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360X370X310(mm)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</a:tbl>
          </a:graphicData>
        </a:graphic>
      </p:graphicFrame>
      <p:sp>
        <p:nvSpPr>
          <p:cNvPr id="4" name="文本框 3"/>
          <p:cNvSpPr txBox="1"/>
          <p:nvPr userDrawn="1">
            <p:custDataLst>
              <p:tags r:id="rId2"/>
            </p:custDataLst>
          </p:nvPr>
        </p:nvSpPr>
        <p:spPr>
          <a:xfrm>
            <a:off x="-635" y="4250055"/>
            <a:ext cx="3600000" cy="1080135"/>
          </a:xfrm>
          <a:prstGeom prst="rect">
            <a:avLst/>
          </a:prstGeom>
        </p:spPr>
        <p:txBody>
          <a:bodyPr wrap="square" rtlCol="0">
            <a:noAutofit/>
          </a:bodyPr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Metal chassis, stable heat dissipation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Onboard Alder Lake-N series processor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DDR5 memory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Supports 6*SATA 6Gb/s HDD/SSD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8" name="文本框 7"/>
          <p:cNvSpPr txBox="1"/>
          <p:nvPr userDrawn="1">
            <p:custDataLst>
              <p:tags r:id="rId3"/>
            </p:custDataLst>
          </p:nvPr>
        </p:nvSpPr>
        <p:spPr>
          <a:xfrm>
            <a:off x="-635" y="969645"/>
            <a:ext cx="2447925" cy="368300"/>
          </a:xfrm>
          <a:prstGeom prst="rect">
            <a:avLst/>
          </a:prstGeom>
        </p:spPr>
        <p:txBody>
          <a:bodyPr wrap="square" rtlCol="0">
            <a:noAutofit/>
          </a:bodyPr>
          <a:p>
            <a:pPr algn="l"/>
            <a:r>
              <a:rPr lang="en-US" altLang="zh-CN" sz="2000" b="1">
                <a:solidFill>
                  <a:srgbClr val="1E7D5C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6-BAY NAS 1264</a:t>
            </a:r>
            <a:endParaRPr lang="en-US" altLang="zh-CN" sz="2000" b="1">
              <a:solidFill>
                <a:srgbClr val="1E7D5C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 userDrawn="1">
            <p:custDataLst>
              <p:tags r:id="rId4"/>
            </p:custDataLst>
          </p:nvPr>
        </p:nvSpPr>
        <p:spPr>
          <a:xfrm>
            <a:off x="5200650" y="299085"/>
            <a:ext cx="1656000" cy="558000"/>
          </a:xfrm>
          <a:prstGeom prst="rect">
            <a:avLst/>
          </a:prstGeom>
        </p:spPr>
        <p:txBody>
          <a:bodyPr wrap="square" rtlCol="0" anchor="ctr">
            <a:noAutofit/>
          </a:bodyPr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BKHD-1264-NAS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Intel Alder Lake-N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Network Storage Solution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1337945"/>
            <a:ext cx="6858000" cy="233100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 userDrawn="1"/>
        </p:nvSpPr>
        <p:spPr>
          <a:xfrm>
            <a:off x="11183938" y="5000625"/>
            <a:ext cx="309880" cy="368300"/>
          </a:xfrm>
          <a:prstGeom prst="rect">
            <a:avLst/>
          </a:prstGeom>
        </p:spPr>
        <p:txBody>
          <a:bodyPr wrap="none" rtlCol="0">
            <a:spAutoFit/>
          </a:bodyPr>
          <a:p>
            <a:endParaRPr lang="zh-CN" altLang="en-US"/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0" y="6095839"/>
          <a:ext cx="6858000" cy="547258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800000"/>
                <a:gridCol w="5058000"/>
              </a:tblGrid>
              <a:tr h="28829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Processor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Intel </a:t>
                      </a:r>
                      <a:r>
                        <a:rPr lang="zh-CN" altLang="en-US" sz="1000">
                          <a:ea typeface="+mn-lt"/>
                        </a:rPr>
                        <a:t>Celeron</a:t>
                      </a:r>
                      <a:r>
                        <a:rPr lang="en-US" altLang="zh-CN" sz="1000">
                          <a:ea typeface="+mn-lt"/>
                        </a:rPr>
                        <a:t> N5105/N6000 (Select option)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Chipset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algn="l" defTabSz="685800">
                        <a:lnSpc>
                          <a:spcPct val="70000"/>
                        </a:lnSpc>
                        <a:spcBef>
                          <a:spcPts val="0"/>
                        </a:spcBef>
                        <a:buClrTx/>
                        <a:buSzTx/>
                        <a:buFontTx/>
                      </a:pPr>
                      <a:r>
                        <a:rPr lang="en-US" altLang="zh-CN" sz="1000">
                          <a:ea typeface="+mn-lt"/>
                        </a:rPr>
                        <a:t>BKHD-1338-NAS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1">
                          <a:ea typeface="+mn-lt"/>
                        </a:rPr>
                        <a:t>BIOS</a:t>
                      </a:r>
                      <a:endParaRPr lang="en-US" altLang="zh-CN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AMI EFI BIOS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Memory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2*DDR4 SO-DIMM Memory </a:t>
                      </a:r>
                      <a:r>
                        <a:rPr lang="zh-CN" altLang="en-US" sz="1000">
                          <a:ea typeface="+mn-lt"/>
                        </a:rPr>
                        <a:t>slot</a:t>
                      </a:r>
                      <a:r>
                        <a:rPr lang="en-US" altLang="zh-CN" sz="1000">
                          <a:ea typeface="+mn-lt"/>
                        </a:rPr>
                        <a:t>, </a:t>
                      </a:r>
                      <a:r>
                        <a:rPr lang="zh-CN" altLang="en-US" sz="1000">
                          <a:ea typeface="+mn-lt"/>
                        </a:rPr>
                        <a:t>Up to </a:t>
                      </a:r>
                      <a:r>
                        <a:rPr lang="en-US" altLang="zh-CN" sz="1000">
                          <a:ea typeface="+mn-lt"/>
                        </a:rPr>
                        <a:t>16GB 2933MHz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Storage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algn="l"/>
                      <a:r>
                        <a:rPr lang="en-US" sz="1000">
                          <a:ea typeface="+mn-lt"/>
                        </a:rPr>
                        <a:t>1*M.2 NVMe SSD; 6*SATA 6.0Gb/s (Support HDD/SSD)</a:t>
                      </a:r>
                      <a:endParaRPr lang="en-US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29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Chip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>
                          <a:ea typeface="+mn-lt"/>
                        </a:rPr>
                        <a:t>Integrated Intel UHD Graphics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000">
                          <a:ea typeface="+mn-lt"/>
                        </a:rPr>
                        <a:t>1*DP port; 1*HD port</a:t>
                      </a:r>
                      <a:endParaRPr lang="en-US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Front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1*Power Button; 1*Reset Button; 2*USB2.0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Back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4*Ethernet port; 2*USB3.0; 2*USB2.0; 1*HD; 1*DP; 1*Audio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Expansion slot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sz="1000">
                          <a:ea typeface="+mn-lt"/>
                        </a:rPr>
                        <a:t>1</a:t>
                      </a:r>
                      <a:r>
                        <a:rPr lang="en-US" sz="1000">
                          <a:ea typeface="+mn-lt"/>
                        </a:rPr>
                        <a:t>*</a:t>
                      </a:r>
                      <a:r>
                        <a:rPr sz="1000">
                          <a:ea typeface="+mn-lt"/>
                        </a:rPr>
                        <a:t>PCI</a:t>
                      </a:r>
                      <a:r>
                        <a:rPr lang="en-US" sz="1000">
                          <a:ea typeface="+mn-lt"/>
                        </a:rPr>
                        <a:t>e</a:t>
                      </a:r>
                      <a:r>
                        <a:rPr sz="1000">
                          <a:ea typeface="+mn-lt"/>
                        </a:rPr>
                        <a:t> </a:t>
                      </a:r>
                      <a:r>
                        <a:rPr lang="en-US" sz="1000">
                          <a:ea typeface="+mn-lt"/>
                        </a:rPr>
                        <a:t>x</a:t>
                      </a:r>
                      <a:r>
                        <a:rPr sz="1000">
                          <a:ea typeface="+mn-lt"/>
                        </a:rPr>
                        <a:t>4</a:t>
                      </a:r>
                      <a:r>
                        <a:rPr lang="en-US" sz="1000">
                          <a:ea typeface="+mn-lt"/>
                        </a:rPr>
                        <a:t> </a:t>
                      </a:r>
                      <a:r>
                        <a:rPr sz="1000">
                          <a:ea typeface="+mn-lt"/>
                        </a:rPr>
                        <a:t>Expansion slot</a:t>
                      </a:r>
                      <a:r>
                        <a:rPr lang="en-US" sz="1000">
                          <a:ea typeface="+mn-lt"/>
                        </a:rPr>
                        <a:t> (x2 Rate)</a:t>
                      </a:r>
                      <a:endParaRPr 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Ethernet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4*Intel i226 2.5Gigabit Ethernet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Other functions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000">
                          <a:ea typeface="+mn-lt"/>
                        </a:rPr>
                        <a:t>Start auto after power restored; Wake-up on LAN; PXE; Watchdog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Power Supply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sz="1000">
                          <a:ea typeface="+mn-lt"/>
                        </a:rPr>
                        <a:t>110~240V/50~60Hz AC input Power </a:t>
                      </a:r>
                      <a:r>
                        <a:rPr lang="en-US" sz="1000">
                          <a:ea typeface="+mn-lt"/>
                        </a:rPr>
                        <a:t>150</a:t>
                      </a:r>
                      <a:r>
                        <a:rPr sz="1000">
                          <a:ea typeface="+mn-lt"/>
                        </a:rPr>
                        <a:t>W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Certificate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CE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CCC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FCC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RoHS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250x260x210(mm)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Working Temperature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>
                          <a:ea typeface="+mn-lt"/>
                        </a:rPr>
                        <a:t>-0~</a:t>
                      </a:r>
                      <a:r>
                        <a:rPr lang="zh-CN" altLang="en-US" sz="1000">
                          <a:ea typeface="+mn-lt"/>
                        </a:rPr>
                        <a:t>+</a:t>
                      </a:r>
                      <a:r>
                        <a:rPr lang="en-US" sz="1000">
                          <a:ea typeface="+mn-lt"/>
                        </a:rPr>
                        <a:t>5</a:t>
                      </a:r>
                      <a:r>
                        <a:rPr lang="en-US" altLang="zh-CN" sz="1000">
                          <a:ea typeface="+mn-lt"/>
                        </a:rPr>
                        <a:t>0</a:t>
                      </a:r>
                      <a:r>
                        <a:rPr lang="en-US" sz="1000">
                          <a:ea typeface="+mn-lt"/>
                        </a:rPr>
                        <a:t>℃</a:t>
                      </a:r>
                      <a:r>
                        <a:rPr lang="zh-CN" altLang="en-US" sz="1000">
                          <a:ea typeface="+mn-lt"/>
                        </a:rPr>
                        <a:t> (Commercial HDD); -</a:t>
                      </a:r>
                      <a:r>
                        <a:rPr lang="en-US" altLang="zh-CN" sz="1000">
                          <a:ea typeface="+mn-lt"/>
                        </a:rPr>
                        <a:t>20℃~</a:t>
                      </a:r>
                      <a:r>
                        <a:rPr lang="zh-CN" altLang="en-US" sz="1000">
                          <a:ea typeface="+mn-lt"/>
                        </a:rPr>
                        <a:t>+</a:t>
                      </a:r>
                      <a:r>
                        <a:rPr lang="en-US" altLang="zh-CN" sz="1000">
                          <a:ea typeface="+mn-lt"/>
                        </a:rPr>
                        <a:t>50℃</a:t>
                      </a:r>
                      <a:r>
                        <a:rPr lang="zh-CN" altLang="en-US" sz="1000">
                          <a:ea typeface="+mn-lt"/>
                        </a:rPr>
                        <a:t> (Industrial SSD); Surface Air flow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Environment Humidity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>
                          <a:ea typeface="+mn-lt"/>
                        </a:rPr>
                        <a:t>5~90RH, Non-condensing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Weight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>
                          <a:ea typeface="+mn-lt"/>
                        </a:rPr>
                        <a:t>Gross Weight</a:t>
                      </a:r>
                      <a:r>
                        <a:rPr lang="en-US" altLang="zh-CN" sz="1000">
                          <a:ea typeface="+mn-lt"/>
                        </a:rPr>
                        <a:t> 6.3</a:t>
                      </a:r>
                      <a:r>
                        <a:rPr lang="en-US" sz="1000">
                          <a:ea typeface="+mn-lt"/>
                        </a:rPr>
                        <a:t>KG</a:t>
                      </a:r>
                      <a:r>
                        <a:rPr lang="zh-CN" altLang="en-US" sz="1000">
                          <a:ea typeface="+mn-lt"/>
                        </a:rPr>
                        <a:t>; Net Weight</a:t>
                      </a:r>
                      <a:r>
                        <a:rPr lang="en-US" altLang="zh-CN" sz="1000">
                          <a:ea typeface="+mn-lt"/>
                        </a:rPr>
                        <a:t> 5.1KG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Package 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360X370X310(mm)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</a:tbl>
          </a:graphicData>
        </a:graphic>
      </p:graphicFrame>
      <p:sp>
        <p:nvSpPr>
          <p:cNvPr id="4" name="文本框 3"/>
          <p:cNvSpPr txBox="1"/>
          <p:nvPr userDrawn="1">
            <p:custDataLst>
              <p:tags r:id="rId2"/>
            </p:custDataLst>
          </p:nvPr>
        </p:nvSpPr>
        <p:spPr>
          <a:xfrm>
            <a:off x="-635" y="4250055"/>
            <a:ext cx="3600000" cy="1080135"/>
          </a:xfrm>
          <a:prstGeom prst="rect">
            <a:avLst/>
          </a:prstGeom>
        </p:spPr>
        <p:txBody>
          <a:bodyPr wrap="square" rtlCol="0">
            <a:noAutofit/>
          </a:bodyPr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Metal chassis, stable heat dissipation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Onboard Jasper Lake series processor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Supports dual-channel DDR4 memory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Supports 6*SATA 6Gb/s HDD/SSD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8" name="文本框 7"/>
          <p:cNvSpPr txBox="1"/>
          <p:nvPr userDrawn="1">
            <p:custDataLst>
              <p:tags r:id="rId3"/>
            </p:custDataLst>
          </p:nvPr>
        </p:nvSpPr>
        <p:spPr>
          <a:xfrm>
            <a:off x="-635" y="969645"/>
            <a:ext cx="2447925" cy="368300"/>
          </a:xfrm>
          <a:prstGeom prst="rect">
            <a:avLst/>
          </a:prstGeom>
        </p:spPr>
        <p:txBody>
          <a:bodyPr wrap="square" rtlCol="0">
            <a:noAutofit/>
          </a:bodyPr>
          <a:p>
            <a:pPr algn="l"/>
            <a:r>
              <a:rPr lang="en-US" altLang="zh-CN" sz="2000" b="1">
                <a:solidFill>
                  <a:srgbClr val="1E7D5C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6-BAY NAS 1338</a:t>
            </a:r>
            <a:endParaRPr lang="en-US" altLang="zh-CN" sz="2000" b="1">
              <a:solidFill>
                <a:srgbClr val="1E7D5C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 userDrawn="1">
            <p:custDataLst>
              <p:tags r:id="rId4"/>
            </p:custDataLst>
          </p:nvPr>
        </p:nvSpPr>
        <p:spPr>
          <a:xfrm>
            <a:off x="5200650" y="299085"/>
            <a:ext cx="1656000" cy="558000"/>
          </a:xfrm>
          <a:prstGeom prst="rect">
            <a:avLst/>
          </a:prstGeom>
        </p:spPr>
        <p:txBody>
          <a:bodyPr wrap="square" rtlCol="0" anchor="ctr">
            <a:noAutofit/>
          </a:bodyPr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BKHD-1338-NAS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Intel Jasper Lake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Network Storage Solution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1337945"/>
            <a:ext cx="6858000" cy="233100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 userDrawn="1"/>
        </p:nvSpPr>
        <p:spPr>
          <a:xfrm>
            <a:off x="11183938" y="5000625"/>
            <a:ext cx="309880" cy="368300"/>
          </a:xfrm>
          <a:prstGeom prst="rect">
            <a:avLst/>
          </a:prstGeom>
        </p:spPr>
        <p:txBody>
          <a:bodyPr wrap="none" rtlCol="0">
            <a:spAutoFit/>
          </a:bodyPr>
          <a:p>
            <a:endParaRPr lang="zh-CN" altLang="en-US"/>
          </a:p>
        </p:txBody>
      </p:sp>
      <p:sp>
        <p:nvSpPr>
          <p:cNvPr id="5" name="文本框 4"/>
          <p:cNvSpPr txBox="1"/>
          <p:nvPr userDrawn="1">
            <p:custDataLst>
              <p:tags r:id="rId1"/>
            </p:custDataLst>
          </p:nvPr>
        </p:nvSpPr>
        <p:spPr>
          <a:xfrm>
            <a:off x="-635" y="969645"/>
            <a:ext cx="2447925" cy="368300"/>
          </a:xfrm>
          <a:prstGeom prst="rect">
            <a:avLst/>
          </a:prstGeom>
        </p:spPr>
        <p:txBody>
          <a:bodyPr wrap="square" rtlCol="0">
            <a:noAutofit/>
          </a:bodyPr>
          <a:p>
            <a:pPr algn="l"/>
            <a:r>
              <a:rPr lang="en-US" altLang="zh-CN" sz="2000" b="1">
                <a:solidFill>
                  <a:srgbClr val="1E7D5C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8-BAY NAS C612</a:t>
            </a:r>
            <a:endParaRPr lang="en-US" altLang="zh-CN" sz="2000" b="1">
              <a:solidFill>
                <a:srgbClr val="1E7D5C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 userDrawn="1">
            <p:custDataLst>
              <p:tags r:id="rId2"/>
            </p:custDataLst>
          </p:nvPr>
        </p:nvSpPr>
        <p:spPr>
          <a:xfrm>
            <a:off x="5200650" y="299085"/>
            <a:ext cx="1656000" cy="558000"/>
          </a:xfrm>
          <a:prstGeom prst="rect">
            <a:avLst/>
          </a:prstGeom>
        </p:spPr>
        <p:txBody>
          <a:bodyPr wrap="square" rtlCol="0" anchor="ctr">
            <a:noAutofit/>
          </a:bodyPr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BKHD-C612NP-21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Intel </a:t>
            </a:r>
            <a:r>
              <a:rPr lang="en-US"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LGA2011-3</a:t>
            </a:r>
            <a:endParaRPr lang="en-US"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Network Storage Solution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 userDrawn="1">
            <p:custDataLst>
              <p:tags r:id="rId3"/>
            </p:custDataLst>
          </p:nvPr>
        </p:nvSpPr>
        <p:spPr>
          <a:xfrm>
            <a:off x="-635" y="4250055"/>
            <a:ext cx="3600000" cy="1080135"/>
          </a:xfrm>
          <a:prstGeom prst="rect">
            <a:avLst/>
          </a:prstGeom>
        </p:spPr>
        <p:txBody>
          <a:bodyPr wrap="square" rtlCol="0">
            <a:noAutofit/>
          </a:bodyPr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Metal chassis, stable heat dissipation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LGA2011-3 Xeon processor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dual channel DDR4 memory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8*SATA 6Gb/s HDD/SSD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4"/>
            </p:custDataLst>
          </p:nvPr>
        </p:nvGraphicFramePr>
        <p:xfrm>
          <a:off x="0" y="6095839"/>
          <a:ext cx="6858000" cy="5544335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800000"/>
                <a:gridCol w="5058000"/>
              </a:tblGrid>
              <a:tr h="360045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Processor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sz="1000">
                          <a:ea typeface="+mn-lt"/>
                        </a:rPr>
                        <a:t>LGA2011-3 Intel Xeon processor E5-V3/V4</a:t>
                      </a:r>
                      <a:endParaRPr sz="1000">
                        <a:ea typeface="+mn-lt"/>
                      </a:endParaRPr>
                    </a:p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>
                          <a:ea typeface="+mn-lt"/>
                        </a:rPr>
                        <a:t>(Recommended processor below 90W)</a:t>
                      </a:r>
                      <a:endParaRPr 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Chipset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algn="l" defTabSz="685800">
                        <a:lnSpc>
                          <a:spcPct val="70000"/>
                        </a:lnSpc>
                        <a:spcBef>
                          <a:spcPts val="0"/>
                        </a:spcBef>
                        <a:buClrTx/>
                        <a:buSzTx/>
                        <a:buFontTx/>
                      </a:pPr>
                      <a:r>
                        <a:rPr lang="en-US" altLang="zh-CN" sz="1000">
                          <a:ea typeface="+mn-lt"/>
                        </a:rPr>
                        <a:t>BKHD-C612NP-21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1">
                          <a:ea typeface="+mn-lt"/>
                        </a:rPr>
                        <a:t>BIOS</a:t>
                      </a:r>
                      <a:endParaRPr lang="en-US" altLang="zh-CN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AMI EFI BIOS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Memory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2*DDR4 DIMM Memory </a:t>
                      </a:r>
                      <a:r>
                        <a:rPr lang="zh-CN" altLang="en-US" sz="1000">
                          <a:ea typeface="+mn-lt"/>
                        </a:rPr>
                        <a:t>slot</a:t>
                      </a:r>
                      <a:r>
                        <a:rPr lang="en-US" altLang="zh-CN" sz="1000">
                          <a:ea typeface="+mn-lt"/>
                        </a:rPr>
                        <a:t>, </a:t>
                      </a:r>
                      <a:r>
                        <a:rPr lang="zh-CN" altLang="en-US" sz="1000">
                          <a:ea typeface="+mn-lt"/>
                        </a:rPr>
                        <a:t>Up to </a:t>
                      </a:r>
                      <a:r>
                        <a:rPr lang="en-US" altLang="zh-CN" sz="1000">
                          <a:ea typeface="+mn-lt"/>
                        </a:rPr>
                        <a:t>64</a:t>
                      </a:r>
                      <a:r>
                        <a:rPr lang="en-US" altLang="zh-CN" sz="1000">
                          <a:ea typeface="+mn-lt"/>
                        </a:rPr>
                        <a:t>GB 2400MHz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Storage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algn="l"/>
                      <a:r>
                        <a:rPr lang="en-US" sz="1000">
                          <a:ea typeface="+mn-lt"/>
                        </a:rPr>
                        <a:t>1*M.2 NVMe SSD; 8*SATA 6.0Gb/s</a:t>
                      </a:r>
                      <a:r>
                        <a:rPr lang="en-US" sz="1000">
                          <a:ea typeface="+mn-lt"/>
                          <a:sym typeface="+mn-ea"/>
                        </a:rPr>
                        <a:t>(Support HDD/SSD; RAID 0,1,5,10)</a:t>
                      </a:r>
                      <a:endParaRPr lang="en-US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29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Chip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>
                          <a:ea typeface="+mn-lt"/>
                        </a:rPr>
                        <a:t>Onboard VGA display chip, processor has no integrated graphics card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000">
                          <a:ea typeface="+mn-lt"/>
                        </a:rPr>
                        <a:t>1*VGA port</a:t>
                      </a:r>
                      <a:endParaRPr lang="en-US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Front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  <a:sym typeface="+mn-ea"/>
                        </a:rPr>
                        <a:t>1*Power Button; 1*Reset Button; 2*USB3.0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Back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6*Ethernet port; 4*USB3.0; 1*DB9 COM; 1*VGA; 1*Audio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Expansion slot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sz="1000">
                          <a:ea typeface="+mn-lt"/>
                        </a:rPr>
                        <a:t>1</a:t>
                      </a:r>
                      <a:r>
                        <a:rPr lang="en-US" sz="1000">
                          <a:ea typeface="+mn-lt"/>
                        </a:rPr>
                        <a:t>*</a:t>
                      </a:r>
                      <a:r>
                        <a:rPr sz="1000">
                          <a:ea typeface="+mn-lt"/>
                        </a:rPr>
                        <a:t>PCI</a:t>
                      </a:r>
                      <a:r>
                        <a:rPr lang="en-US" sz="1000">
                          <a:ea typeface="+mn-lt"/>
                        </a:rPr>
                        <a:t>e</a:t>
                      </a:r>
                      <a:r>
                        <a:rPr sz="1000">
                          <a:ea typeface="+mn-lt"/>
                        </a:rPr>
                        <a:t> </a:t>
                      </a:r>
                      <a:r>
                        <a:rPr lang="en-US" sz="1000">
                          <a:ea typeface="+mn-lt"/>
                        </a:rPr>
                        <a:t>x16 </a:t>
                      </a:r>
                      <a:r>
                        <a:rPr sz="1000">
                          <a:ea typeface="+mn-lt"/>
                        </a:rPr>
                        <a:t>Expansion slot</a:t>
                      </a:r>
                      <a:endParaRPr 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Ethernet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6*Intel i226 2.5Gigabit Ethernet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Other functions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000">
                          <a:ea typeface="+mn-lt"/>
                        </a:rPr>
                        <a:t>Start auto after power restored; Wake-up on LAN; PXE; Watchdog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Power Supply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sz="1000">
                          <a:ea typeface="+mn-lt"/>
                        </a:rPr>
                        <a:t>110~240V/50~60Hz AC input Power </a:t>
                      </a:r>
                      <a:r>
                        <a:rPr lang="en-US" sz="1000">
                          <a:ea typeface="+mn-lt"/>
                        </a:rPr>
                        <a:t>150</a:t>
                      </a:r>
                      <a:r>
                        <a:rPr sz="1000">
                          <a:ea typeface="+mn-lt"/>
                        </a:rPr>
                        <a:t>W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Certificate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CE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CCC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FCC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RoHS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思源黑体 Regular" panose="020B0500000000000000" charset="-122"/>
                          <a:sym typeface="+mn-ea"/>
                        </a:rPr>
                        <a:t>310x305x220(mm)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Working Temperature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>
                          <a:ea typeface="+mn-lt"/>
                        </a:rPr>
                        <a:t>-0~</a:t>
                      </a:r>
                      <a:r>
                        <a:rPr lang="zh-CN" altLang="en-US" sz="1000">
                          <a:ea typeface="+mn-lt"/>
                        </a:rPr>
                        <a:t>+</a:t>
                      </a:r>
                      <a:r>
                        <a:rPr lang="en-US" sz="1000">
                          <a:ea typeface="+mn-lt"/>
                        </a:rPr>
                        <a:t>5</a:t>
                      </a:r>
                      <a:r>
                        <a:rPr lang="en-US" altLang="zh-CN" sz="1000">
                          <a:ea typeface="+mn-lt"/>
                        </a:rPr>
                        <a:t>0</a:t>
                      </a:r>
                      <a:r>
                        <a:rPr lang="en-US" sz="1000">
                          <a:ea typeface="+mn-lt"/>
                        </a:rPr>
                        <a:t>℃</a:t>
                      </a:r>
                      <a:r>
                        <a:rPr lang="zh-CN" altLang="en-US" sz="1000">
                          <a:ea typeface="+mn-lt"/>
                        </a:rPr>
                        <a:t> (Commercial HDD); -</a:t>
                      </a:r>
                      <a:r>
                        <a:rPr lang="en-US" altLang="zh-CN" sz="1000">
                          <a:ea typeface="+mn-lt"/>
                        </a:rPr>
                        <a:t>20℃~</a:t>
                      </a:r>
                      <a:r>
                        <a:rPr lang="zh-CN" altLang="en-US" sz="1000">
                          <a:ea typeface="+mn-lt"/>
                        </a:rPr>
                        <a:t>+</a:t>
                      </a:r>
                      <a:r>
                        <a:rPr lang="en-US" altLang="zh-CN" sz="1000">
                          <a:ea typeface="+mn-lt"/>
                        </a:rPr>
                        <a:t>50℃</a:t>
                      </a:r>
                      <a:r>
                        <a:rPr lang="zh-CN" altLang="en-US" sz="1000">
                          <a:ea typeface="+mn-lt"/>
                        </a:rPr>
                        <a:t> (Industrial SSD); Surface Air flow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Environment Humidity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>
                          <a:ea typeface="+mn-lt"/>
                        </a:rPr>
                        <a:t>5~90RH, Non-condensing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Weight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>
                          <a:ea typeface="+mn-lt"/>
                        </a:rPr>
                        <a:t>Gross Weight</a:t>
                      </a:r>
                      <a:r>
                        <a:rPr lang="en-US" altLang="zh-CN" sz="1000">
                          <a:ea typeface="+mn-lt"/>
                        </a:rPr>
                        <a:t> 9.8</a:t>
                      </a:r>
                      <a:r>
                        <a:rPr lang="en-US" sz="1000">
                          <a:ea typeface="+mn-lt"/>
                        </a:rPr>
                        <a:t>KG</a:t>
                      </a:r>
                      <a:r>
                        <a:rPr lang="zh-CN" altLang="en-US" sz="1000">
                          <a:ea typeface="+mn-lt"/>
                        </a:rPr>
                        <a:t>; Net Weight</a:t>
                      </a:r>
                      <a:r>
                        <a:rPr lang="en-US" altLang="zh-CN" sz="1000">
                          <a:ea typeface="+mn-lt"/>
                        </a:rPr>
                        <a:t> 8.1KG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Package 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430X340X430(mm)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</a:tbl>
          </a:graphicData>
        </a:graphic>
      </p:graphicFrame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1337945"/>
            <a:ext cx="6858000" cy="23310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 userDrawn="1"/>
        </p:nvSpPr>
        <p:spPr>
          <a:xfrm>
            <a:off x="11183938" y="5000625"/>
            <a:ext cx="309880" cy="368300"/>
          </a:xfrm>
          <a:prstGeom prst="rect">
            <a:avLst/>
          </a:prstGeom>
        </p:spPr>
        <p:txBody>
          <a:bodyPr wrap="none" rtlCol="0">
            <a:spAutoFit/>
          </a:bodyPr>
          <a:p>
            <a:endParaRPr lang="zh-CN" altLang="en-US"/>
          </a:p>
        </p:txBody>
      </p:sp>
      <p:sp>
        <p:nvSpPr>
          <p:cNvPr id="5" name="文本框 4"/>
          <p:cNvSpPr txBox="1"/>
          <p:nvPr userDrawn="1">
            <p:custDataLst>
              <p:tags r:id="rId1"/>
            </p:custDataLst>
          </p:nvPr>
        </p:nvSpPr>
        <p:spPr>
          <a:xfrm>
            <a:off x="-635" y="969645"/>
            <a:ext cx="2447925" cy="368300"/>
          </a:xfrm>
          <a:prstGeom prst="rect">
            <a:avLst/>
          </a:prstGeom>
        </p:spPr>
        <p:txBody>
          <a:bodyPr wrap="square" rtlCol="0">
            <a:noAutofit/>
          </a:bodyPr>
          <a:p>
            <a:pPr algn="l"/>
            <a:r>
              <a:rPr lang="en-US" altLang="zh-CN" sz="2000" b="1">
                <a:solidFill>
                  <a:srgbClr val="1E7D5C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8-BAY NAS N95</a:t>
            </a:r>
            <a:endParaRPr lang="en-US" altLang="zh-CN" sz="2000" b="1">
              <a:solidFill>
                <a:srgbClr val="1E7D5C"/>
              </a:solidFill>
              <a:latin typeface="微软雅黑" panose="020B0503020204020204" charset="-122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 userDrawn="1">
            <p:custDataLst>
              <p:tags r:id="rId2"/>
            </p:custDataLst>
          </p:nvPr>
        </p:nvSpPr>
        <p:spPr>
          <a:xfrm>
            <a:off x="5200650" y="299085"/>
            <a:ext cx="1656000" cy="558000"/>
          </a:xfrm>
          <a:prstGeom prst="rect">
            <a:avLst/>
          </a:prstGeom>
        </p:spPr>
        <p:txBody>
          <a:bodyPr wrap="square" rtlCol="0" anchor="ctr">
            <a:noAutofit/>
          </a:bodyPr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BKHD-N95-NAS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Intel Jasper Lake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  <a:p>
            <a:pPr algn="l" defTabSz="685800">
              <a:lnSpc>
                <a:spcPct val="80000"/>
              </a:lnSpc>
              <a:spcBef>
                <a:spcPts val="300"/>
              </a:spcBef>
            </a:pPr>
            <a:r>
              <a:rPr sz="1000">
                <a:solidFill>
                  <a:srgbClr val="FFFFFF"/>
                </a:solidFill>
                <a:latin typeface="Arial" panose="020B0604020202090204" pitchFamily="34" charset="0"/>
                <a:ea typeface="思源黑体 Regular" panose="020B0500000000000000" charset="-122"/>
                <a:cs typeface="Arial" panose="020B0604020202090204" pitchFamily="34" charset="0"/>
                <a:sym typeface="+mn-ea"/>
              </a:rPr>
              <a:t>Network Storage Solution</a:t>
            </a:r>
            <a:endParaRPr sz="1000">
              <a:solidFill>
                <a:srgbClr val="FFFFFF"/>
              </a:solidFill>
              <a:latin typeface="Arial" panose="020B0604020202090204" pitchFamily="34" charset="0"/>
              <a:ea typeface="思源黑体 Regular" panose="020B0500000000000000" charset="-122"/>
              <a:cs typeface="Arial" panose="020B0604020202090204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 userDrawn="1">
            <p:custDataLst>
              <p:tags r:id="rId3"/>
            </p:custDataLst>
          </p:nvPr>
        </p:nvSpPr>
        <p:spPr>
          <a:xfrm>
            <a:off x="-635" y="4250055"/>
            <a:ext cx="3600000" cy="1080135"/>
          </a:xfrm>
          <a:prstGeom prst="rect">
            <a:avLst/>
          </a:prstGeom>
        </p:spPr>
        <p:txBody>
          <a:bodyPr wrap="square" rtlCol="0">
            <a:noAutofit/>
          </a:bodyPr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Metal chassis, stable heat dissipation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Onboard Jasper Lake series processor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 DDR4 memory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  <a:p>
            <a:pPr marL="171450" indent="-171450" algn="l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l"/>
            </a:pPr>
            <a:r>
              <a:rPr lang="zh-CN" altLang="en-US" sz="1200">
                <a:solidFill>
                  <a:srgbClr val="535353"/>
                </a:solidFill>
                <a:latin typeface="Arial" panose="020B0604020202090204" pitchFamily="34" charset="0"/>
                <a:ea typeface="微软雅黑" panose="020B0503020204020204" charset="-122"/>
                <a:cs typeface="Arial" panose="020B0604020202090204" pitchFamily="34" charset="0"/>
                <a:sym typeface="+mn-ea"/>
              </a:rPr>
              <a:t>Supports 8*SATA 6Gb/s HDD/SSD</a:t>
            </a:r>
            <a:endParaRPr lang="zh-CN" altLang="en-US" sz="1200">
              <a:solidFill>
                <a:srgbClr val="535353"/>
              </a:solidFill>
              <a:latin typeface="Arial" panose="020B0604020202090204" pitchFamily="34" charset="0"/>
              <a:ea typeface="微软雅黑" panose="020B0503020204020204" charset="-122"/>
              <a:cs typeface="Arial" panose="020B0604020202090204" pitchFamily="34" charset="0"/>
              <a:sym typeface="+mn-ea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4"/>
            </p:custDataLst>
          </p:nvPr>
        </p:nvGraphicFramePr>
        <p:xfrm>
          <a:off x="0" y="6095839"/>
          <a:ext cx="6858000" cy="5544335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1800000"/>
                <a:gridCol w="5058000"/>
              </a:tblGrid>
              <a:tr h="360045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Processor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Intel </a:t>
                      </a:r>
                      <a:r>
                        <a:rPr lang="zh-CN" altLang="en-US" sz="1000">
                          <a:ea typeface="+mn-lt"/>
                        </a:rPr>
                        <a:t>Celeron</a:t>
                      </a:r>
                      <a:r>
                        <a:rPr lang="en-US" altLang="zh-CN" sz="1000">
                          <a:ea typeface="+mn-lt"/>
                        </a:rPr>
                        <a:t> N5095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Chipset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algn="l" defTabSz="685800">
                        <a:lnSpc>
                          <a:spcPct val="70000"/>
                        </a:lnSpc>
                        <a:spcBef>
                          <a:spcPts val="0"/>
                        </a:spcBef>
                        <a:buClrTx/>
                        <a:buSzTx/>
                        <a:buFontTx/>
                      </a:pPr>
                      <a:r>
                        <a:rPr lang="en-US" altLang="zh-CN" sz="1000">
                          <a:ea typeface="+mn-lt"/>
                        </a:rPr>
                        <a:t>BKHD-N95-NAS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 b="1">
                          <a:ea typeface="+mn-lt"/>
                        </a:rPr>
                        <a:t>BIOS</a:t>
                      </a:r>
                      <a:endParaRPr lang="en-US" altLang="zh-CN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AMI EFI BIOS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Memory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1*DDR4 SO-DIMM Memory </a:t>
                      </a:r>
                      <a:r>
                        <a:rPr lang="zh-CN" altLang="en-US" sz="1000">
                          <a:ea typeface="+mn-lt"/>
                        </a:rPr>
                        <a:t>slot</a:t>
                      </a:r>
                      <a:r>
                        <a:rPr lang="en-US" altLang="zh-CN" sz="1000">
                          <a:ea typeface="+mn-lt"/>
                        </a:rPr>
                        <a:t>, </a:t>
                      </a:r>
                      <a:r>
                        <a:rPr lang="zh-CN" altLang="en-US" sz="1000">
                          <a:ea typeface="+mn-lt"/>
                        </a:rPr>
                        <a:t>Up to </a:t>
                      </a:r>
                      <a:r>
                        <a:rPr lang="en-US" altLang="zh-CN" sz="1000">
                          <a:ea typeface="+mn-lt"/>
                        </a:rPr>
                        <a:t>16GB 2933MHz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Storage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algn="l"/>
                      <a:r>
                        <a:rPr lang="en-US" sz="1000">
                          <a:ea typeface="+mn-lt"/>
                        </a:rPr>
                        <a:t>1*M.2 NVMe SSD; 8*SATA 6.0Gb/s (Support HDD/SSD)</a:t>
                      </a:r>
                      <a:endParaRPr lang="en-US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29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Chip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>
                          <a:ea typeface="+mn-lt"/>
                          <a:sym typeface="+mn-ea"/>
                        </a:rPr>
                        <a:t>Integrated Intel UHD Graphics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Display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000">
                          <a:ea typeface="+mn-lt"/>
                          <a:sym typeface="+mn-ea"/>
                        </a:rPr>
                        <a:t>1*VGA port; 1*HD port</a:t>
                      </a:r>
                      <a:endParaRPr lang="en-US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Front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  <a:sym typeface="+mn-ea"/>
                        </a:rPr>
                        <a:t>1*Power Button; 1*Reset Button; 2*USB2.0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Back I/O interface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  <a:sym typeface="+mn-ea"/>
                        </a:rPr>
                        <a:t>2*Ethernet port; 2*USB3.0; 2*USB2.0; 1*VGA; 1*DP; 1*Audio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Expansion slot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>
                          <a:ea typeface="+mn-lt"/>
                        </a:rPr>
                        <a:t>None</a:t>
                      </a:r>
                      <a:endParaRPr 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Ethernet port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2*Intel i225V 2.5Gigabit Ethernet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Other functions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000">
                          <a:ea typeface="+mn-lt"/>
                        </a:rPr>
                        <a:t>Start auto after power restored; Wake-up on LAN; PXE; Watchdog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Power Supply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sz="1000">
                          <a:ea typeface="+mn-lt"/>
                        </a:rPr>
                        <a:t>110~240V/50~60Hz AC input Power </a:t>
                      </a:r>
                      <a:r>
                        <a:rPr lang="en-US" sz="1000">
                          <a:ea typeface="+mn-lt"/>
                        </a:rPr>
                        <a:t>150</a:t>
                      </a:r>
                      <a:r>
                        <a:rPr sz="1000">
                          <a:ea typeface="+mn-lt"/>
                        </a:rPr>
                        <a:t>W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Certificate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CE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CCC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FCC</a:t>
                      </a:r>
                      <a:r>
                        <a:rPr lang="en-US" sz="1000">
                          <a:ea typeface="+mn-lt"/>
                        </a:rPr>
                        <a:t>; </a:t>
                      </a:r>
                      <a:r>
                        <a:rPr lang="en-US" altLang="zh-CN" sz="1000">
                          <a:ea typeface="+mn-lt"/>
                        </a:rPr>
                        <a:t>RoHS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思源黑体 Regular" panose="020B0500000000000000" charset="-122"/>
                          <a:sym typeface="+mn-ea"/>
                        </a:rPr>
                        <a:t>310x305x220(mm)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Working Temperature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sz="1000">
                          <a:ea typeface="+mn-lt"/>
                        </a:rPr>
                        <a:t>-0~</a:t>
                      </a:r>
                      <a:r>
                        <a:rPr lang="zh-CN" altLang="en-US" sz="1000">
                          <a:ea typeface="+mn-lt"/>
                        </a:rPr>
                        <a:t>+</a:t>
                      </a:r>
                      <a:r>
                        <a:rPr lang="en-US" sz="1000">
                          <a:ea typeface="+mn-lt"/>
                        </a:rPr>
                        <a:t>5</a:t>
                      </a:r>
                      <a:r>
                        <a:rPr lang="en-US" altLang="zh-CN" sz="1000">
                          <a:ea typeface="+mn-lt"/>
                        </a:rPr>
                        <a:t>0</a:t>
                      </a:r>
                      <a:r>
                        <a:rPr lang="en-US" sz="1000">
                          <a:ea typeface="+mn-lt"/>
                        </a:rPr>
                        <a:t>℃</a:t>
                      </a:r>
                      <a:r>
                        <a:rPr lang="zh-CN" altLang="en-US" sz="1000">
                          <a:ea typeface="+mn-lt"/>
                        </a:rPr>
                        <a:t> (Commercial HDD); -</a:t>
                      </a:r>
                      <a:r>
                        <a:rPr lang="en-US" altLang="zh-CN" sz="1000">
                          <a:ea typeface="+mn-lt"/>
                        </a:rPr>
                        <a:t>20℃~</a:t>
                      </a:r>
                      <a:r>
                        <a:rPr lang="zh-CN" altLang="en-US" sz="1000">
                          <a:ea typeface="+mn-lt"/>
                        </a:rPr>
                        <a:t>+</a:t>
                      </a:r>
                      <a:r>
                        <a:rPr lang="en-US" altLang="zh-CN" sz="1000">
                          <a:ea typeface="+mn-lt"/>
                        </a:rPr>
                        <a:t>50℃</a:t>
                      </a:r>
                      <a:r>
                        <a:rPr lang="zh-CN" altLang="en-US" sz="1000">
                          <a:ea typeface="+mn-lt"/>
                        </a:rPr>
                        <a:t> (Industrial SSD); Surface Air flow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Environment Humidity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>
                          <a:ea typeface="+mn-lt"/>
                        </a:rPr>
                        <a:t>5~90RH, Non-condensing</a:t>
                      </a:r>
                      <a:endParaRPr lang="zh-CN" altLang="en-US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sz="1000" b="1">
                          <a:ea typeface="+mn-lt"/>
                        </a:rPr>
                        <a:t>Weight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>
                          <a:ea typeface="+mn-lt"/>
                        </a:rPr>
                        <a:t>Gross Weight</a:t>
                      </a:r>
                      <a:r>
                        <a:rPr lang="en-US" altLang="zh-CN" sz="1000">
                          <a:ea typeface="+mn-lt"/>
                        </a:rPr>
                        <a:t> 9.8</a:t>
                      </a:r>
                      <a:r>
                        <a:rPr lang="en-US" sz="1000">
                          <a:ea typeface="+mn-lt"/>
                        </a:rPr>
                        <a:t>KG</a:t>
                      </a:r>
                      <a:r>
                        <a:rPr lang="zh-CN" altLang="en-US" sz="1000">
                          <a:ea typeface="+mn-lt"/>
                        </a:rPr>
                        <a:t>; Net Weight</a:t>
                      </a:r>
                      <a:r>
                        <a:rPr lang="en-US" altLang="zh-CN" sz="1000">
                          <a:ea typeface="+mn-lt"/>
                        </a:rPr>
                        <a:t> 8.1KG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  <a:tr h="288000"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zh-CN" altLang="en-US" sz="1000" b="1">
                          <a:ea typeface="+mn-lt"/>
                        </a:rPr>
                        <a:t>Package Size</a:t>
                      </a:r>
                      <a:endParaRPr lang="zh-CN" altLang="en-US" sz="1000" b="1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  <a:tc>
                  <a:txBody>
                    <a:bodyPr/>
                    <a:p>
                      <a:pPr indent="0" algn="l">
                        <a:lnSpc>
                          <a:spcPct val="70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US" altLang="zh-CN" sz="1000">
                          <a:ea typeface="+mn-lt"/>
                        </a:rPr>
                        <a:t>430X340X430(mm)</a:t>
                      </a:r>
                      <a:endParaRPr lang="en-US" altLang="zh-CN" sz="1000">
                        <a:ea typeface="+mn-lt"/>
                      </a:endParaRPr>
                    </a:p>
                  </a:txBody>
                  <a:tcPr marL="100012" marR="100012" marT="3570" marB="3570" vert="horz" anchor="ctr" anchorCtr="0"/>
                </a:tc>
              </a:tr>
            </a:tbl>
          </a:graphicData>
        </a:graphic>
      </p:graphicFrame>
      <p:pic>
        <p:nvPicPr>
          <p:cNvPr id="12" name="图片 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1406525"/>
            <a:ext cx="6858000" cy="1870234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PP_MARK_KEY" val="1d975d8e-abb6-4299-b872-ddaa45b008c5"/>
  <p:tag name="COMMONDATA" val="eyJoZGlkIjoiM2Q4N2E5ZWUxZmZiNTg0Y2Q3N2YwZGZiMzJhNDM3NjUifQ==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spect">
      <a:majorFont>
        <a:latin typeface="微软雅黑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7430</Words>
  <Application>WPS 演示</Application>
  <PresentationFormat>宽屏</PresentationFormat>
  <Paragraphs>610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5" baseType="lpstr">
      <vt:lpstr>Arial</vt:lpstr>
      <vt:lpstr>宋体</vt:lpstr>
      <vt:lpstr>Wingdings</vt:lpstr>
      <vt:lpstr>思源黑体 Medium</vt:lpstr>
      <vt:lpstr>汉仪中黑KW</vt:lpstr>
      <vt:lpstr>Arial Regular</vt:lpstr>
      <vt:lpstr>Arial Bold</vt:lpstr>
      <vt:lpstr>微软雅黑</vt:lpstr>
      <vt:lpstr>思源黑体 Regular</vt:lpstr>
      <vt:lpstr>Wingdings</vt:lpstr>
      <vt:lpstr>汉仪旗黑</vt:lpstr>
      <vt:lpstr>宋体</vt:lpstr>
      <vt:lpstr>Arial Unicode MS</vt:lpstr>
      <vt:lpstr>Calibri</vt:lpstr>
      <vt:lpstr>Helvetica Neue</vt:lpstr>
      <vt:lpstr>汉仪书宋二KW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支持铝合金结构，无风扇设计 板载  Intel赛扬J1900四核处理器 支持1条DDR3L内存 1个mSATA插槽(支持2.5英寸硬盘)</dc:title>
  <dc:creator/>
  <cp:lastModifiedBy>黎明之光</cp:lastModifiedBy>
  <cp:revision>28</cp:revision>
  <dcterms:created xsi:type="dcterms:W3CDTF">2024-06-06T15:20:52Z</dcterms:created>
  <dcterms:modified xsi:type="dcterms:W3CDTF">2024-06-06T15:20:52Z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2052-6.7.1.8828</vt:lpwstr>
  </property>
  <property fmtid="{D5CDD505-2E9C-101B-9397-08002B2CF9AE}" pid="3" name="ICV">
    <vt:lpwstr>2325F03921957CBC52B85966ACB78563_43</vt:lpwstr>
  </property>
</Properties>
</file>